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9" r:id="rId4"/>
    <p:sldId id="261" r:id="rId5"/>
    <p:sldId id="345" r:id="rId6"/>
    <p:sldId id="343" r:id="rId7"/>
    <p:sldId id="344" r:id="rId8"/>
    <p:sldId id="292" r:id="rId9"/>
    <p:sldId id="262" r:id="rId10"/>
    <p:sldId id="305" r:id="rId11"/>
    <p:sldId id="295" r:id="rId12"/>
    <p:sldId id="360" r:id="rId13"/>
    <p:sldId id="265" r:id="rId14"/>
    <p:sldId id="309" r:id="rId15"/>
    <p:sldId id="266" r:id="rId16"/>
    <p:sldId id="297" r:id="rId17"/>
    <p:sldId id="267" r:id="rId18"/>
    <p:sldId id="268" r:id="rId19"/>
    <p:sldId id="270" r:id="rId20"/>
    <p:sldId id="298" r:id="rId21"/>
    <p:sldId id="301" r:id="rId22"/>
    <p:sldId id="306" r:id="rId23"/>
    <p:sldId id="307" r:id="rId24"/>
    <p:sldId id="308" r:id="rId25"/>
    <p:sldId id="314" r:id="rId26"/>
    <p:sldId id="311" r:id="rId27"/>
    <p:sldId id="274" r:id="rId28"/>
    <p:sldId id="275" r:id="rId29"/>
    <p:sldId id="276" r:id="rId30"/>
    <p:sldId id="277" r:id="rId31"/>
    <p:sldId id="330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332" r:id="rId41"/>
    <p:sldId id="287" r:id="rId42"/>
    <p:sldId id="358" r:id="rId43"/>
    <p:sldId id="296" r:id="rId44"/>
    <p:sldId id="349" r:id="rId45"/>
  </p:sldIdLst>
  <p:sldSz cx="12192000" cy="6858000"/>
  <p:notesSz cx="6858000" cy="9144000"/>
  <p:embeddedFontLs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等线" pitchFamily="2" charset="-122"/>
      <p:regular r:id="rId51"/>
      <p:bold r:id="rId52"/>
    </p:embeddedFont>
    <p:embeddedFont>
      <p:font typeface="Microsoft YaHei" pitchFamily="34" charset="-122"/>
      <p:regular r:id="rId53"/>
      <p:bold r:id="rId54"/>
    </p:embeddedFont>
    <p:embeddedFont>
      <p:font typeface="Rockwell" pitchFamily="18" charset="0"/>
      <p:regular r:id="rId55"/>
      <p:bold r:id="rId56"/>
      <p:italic r:id="rId57"/>
      <p:boldItalic r:id="rId58"/>
    </p:embeddedFont>
    <p:embeddedFont>
      <p:font typeface="Calibri Light" pitchFamily="34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lian Rausch" initials="KR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377"/>
    <a:srgbClr val="1A4684"/>
    <a:srgbClr val="4472C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6" autoAdjust="0"/>
    <p:restoredTop sz="86596" autoAdjust="0"/>
  </p:normalViewPr>
  <p:slideViewPr>
    <p:cSldViewPr snapToGrid="0">
      <p:cViewPr>
        <p:scale>
          <a:sx n="80" d="100"/>
          <a:sy n="80" d="100"/>
        </p:scale>
        <p:origin x="-1584" y="-4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4C76F-6E1A-4FD2-B1AB-A9290C4E5FB7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313FC-2415-4F79-87C0-2B13932F72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135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 that means XUC will be used to pay for</a:t>
            </a:r>
          </a:p>
          <a:p>
            <a:pPr marL="228600" indent="-228600">
              <a:buAutoNum type="arabicPeriod"/>
            </a:pPr>
            <a:r>
              <a:rPr lang="en-US" dirty="0"/>
              <a:t>Relay &amp; validate orderbooks, like we saw before</a:t>
            </a:r>
          </a:p>
          <a:p>
            <a:pPr marL="228600" indent="-228600">
              <a:buAutoNum type="arabicPeriod"/>
            </a:pPr>
            <a:r>
              <a:rPr lang="en-US" dirty="0"/>
              <a:t>Other services like watchtower; specific to payment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 that means XUC will be used to pay for</a:t>
            </a:r>
          </a:p>
          <a:p>
            <a:pPr marL="228600" indent="-228600">
              <a:buAutoNum type="arabicPeriod"/>
            </a:pPr>
            <a:r>
              <a:rPr lang="en-US" dirty="0"/>
              <a:t>Relay &amp; validate orderbooks, like we saw before</a:t>
            </a:r>
          </a:p>
          <a:p>
            <a:pPr marL="228600" indent="-228600">
              <a:buAutoNum type="arabicPeriod"/>
            </a:pPr>
            <a:r>
              <a:rPr lang="en-US" dirty="0"/>
              <a:t>Other services like watchtower; specific to payment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>
                <a:latin typeface="Rockwell" panose="02060603020205020403"/>
                <a:ea typeface="等线" panose="02010600030101010101" charset="-122"/>
                <a:cs typeface="Rockwell" panose="02060603020205020403"/>
              </a:rPr>
              <a:t>How does that look in practice?</a:t>
            </a:r>
            <a:endParaRPr lang="zh-CN" altLang="en-US" sz="1200" b="0" dirty="0">
              <a:latin typeface="Rockwell" panose="02060603020205020403"/>
              <a:ea typeface="等线" panose="02010600030101010101" charset="-122"/>
              <a:cs typeface="Rockwell" panose="0206060302020502040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>
                <a:latin typeface="Rockwell" panose="02060603020205020403"/>
                <a:ea typeface="等线" panose="02010600030101010101" charset="-122"/>
                <a:cs typeface="Rockwell" panose="02060603020205020403"/>
              </a:rPr>
              <a:t>How does that look in practice?</a:t>
            </a:r>
            <a:endParaRPr lang="zh-CN" altLang="en-US" sz="1200" b="0" dirty="0">
              <a:latin typeface="Rockwell" panose="02060603020205020403"/>
              <a:ea typeface="等线" panose="02010600030101010101" charset="-122"/>
              <a:cs typeface="Rockwell" panose="0206060302020502040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err="1"/>
              <a:t>ExchA</a:t>
            </a:r>
            <a:r>
              <a:rPr lang="en-US" altLang="zh-CN" dirty="0"/>
              <a:t> transfers (real!) 20 ETC to </a:t>
            </a:r>
            <a:r>
              <a:rPr lang="en-US" altLang="zh-CN" dirty="0" err="1"/>
              <a:t>ExchC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Wallets on Exchange A &amp; C get updated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Alice can see her </a:t>
            </a:r>
            <a:r>
              <a:rPr lang="en-US" altLang="zh-CN" dirty="0" err="1"/>
              <a:t>Litecoin</a:t>
            </a:r>
            <a:r>
              <a:rPr lang="en-US" altLang="zh-CN" dirty="0"/>
              <a:t> in her portfolio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Now: How do we realized this technically?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/>
              <a:t>Especially that A &amp; C don’t have to trust each other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/>
              <a:t>Allow any exchange to join 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Wallets on Exchange A &amp; C get updated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Alice can see her </a:t>
            </a:r>
            <a:r>
              <a:rPr lang="en-US" altLang="zh-CN" dirty="0" err="1"/>
              <a:t>Litecoin</a:t>
            </a:r>
            <a:r>
              <a:rPr lang="en-US" altLang="zh-CN" dirty="0"/>
              <a:t> in her portfolio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b="1" dirty="0"/>
              <a:t>Now: How do we do this technically?</a:t>
            </a:r>
          </a:p>
          <a:p>
            <a:pPr marL="0" indent="0">
              <a:buFontTx/>
              <a:buNone/>
            </a:pPr>
            <a:r>
              <a:rPr lang="en-US" altLang="zh-CN" b="1" dirty="0"/>
              <a:t>So that A &amp; C don’t have to trust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started Exchange Union </a:t>
            </a:r>
            <a:r>
              <a:rPr lang="en-US" altLang="zh-CN" dirty="0"/>
              <a:t>– Industry Pain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altLang="zh-CN" dirty="0"/>
              <a:t>Now introduce these 3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>
              <a:latin typeface="Rockwell" panose="02060603020205020403"/>
              <a:cs typeface="Rockwell" panose="0206060302020502040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high-level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dirty="0"/>
              <a:t>Layer 2 = off-chain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dirty="0"/>
              <a:t>This is how it can be instant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dirty="0"/>
              <a:t>We are not building another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dirty="0">
                <a:latin typeface="Rockwell" panose="02060603020205020403"/>
                <a:cs typeface="Rockwell" panose="02060603020205020403"/>
              </a:rPr>
              <a:t>Beauty: Payment channels support routing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Rockwell" panose="02060603020205020403"/>
                <a:cs typeface="Rockwell" panose="02060603020205020403"/>
              </a:rPr>
              <a:t>Like data packets on the internet!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Big picture like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crucial element missing: How to ensure B just doesn’t  run away after receiving 10 LTC?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Problem: How to connect buyer and seller?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Is the problem of existing decentralized exchanges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Orderbook locally on each exchange’s XU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multicast message to other exchanges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altLang="zh-CN" dirty="0">
                <a:sym typeface="Wingdings" panose="05000000000000000000" pitchFamily="2" charset="2"/>
              </a:rPr>
              <a:t>Order matching happens via local orderbook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ym typeface="Wingdings" panose="05000000000000000000" pitchFamily="2" charset="2"/>
              </a:rPr>
              <a:t>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multicast message to other exchanges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altLang="zh-CN" dirty="0">
                <a:sym typeface="Wingdings" panose="05000000000000000000" pitchFamily="2" charset="2"/>
              </a:rPr>
              <a:t>Order matching happens via local orderbook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ym typeface="Wingdings" panose="05000000000000000000" pitchFamily="2" charset="2"/>
              </a:rPr>
              <a:t>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We have exchanges, all connected through the exchange union network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With users on these exchanges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Exchanges exchange their orderbooks through exchange union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Everyone knows about all 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And now their users can directly trade with each other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sym typeface="Wingdings" panose="05000000000000000000" pitchFamily="2" charset="2"/>
              </a:rPr>
              <a:t>Without leaving their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Exchanges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Increased earnings by allowing Exchange A &amp; B to keep full maker taker fee EACH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latin typeface="Rockwell" panose="02060603020205020403"/>
                <a:cs typeface="Rockwell" panose="02060603020205020403"/>
              </a:rPr>
              <a:t>Double the earnings so to speak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latin typeface="Rockwell" panose="02060603020205020403"/>
                <a:cs typeface="Rockwell" panose="02060603020205020403"/>
              </a:rPr>
              <a:t>Worst case: all trades go via XU, no trade comes in -&gt; earnings stay the same. No difference if locally or via XU</a:t>
            </a:r>
          </a:p>
          <a:p>
            <a:pPr marL="0" indent="0">
              <a:buFontTx/>
              <a:buNone/>
            </a:pPr>
            <a:endParaRPr lang="en-US" altLang="zh-CN" dirty="0">
              <a:latin typeface="Rockwell" panose="02060603020205020403"/>
              <a:cs typeface="Rockwell" panose="02060603020205020403"/>
            </a:endParaRPr>
          </a:p>
          <a:p>
            <a:r>
              <a:rPr lang="en-US" altLang="zh-CN" dirty="0">
                <a:latin typeface="Rockwell" panose="02060603020205020403"/>
                <a:cs typeface="Rockwell" panose="02060603020205020403"/>
              </a:rPr>
              <a:t>Users</a:t>
            </a:r>
          </a:p>
          <a:p>
            <a:pPr marL="171450" indent="-171450">
              <a:buFontTx/>
              <a:buChar char="-"/>
            </a:pPr>
            <a:r>
              <a:rPr lang="en-US" altLang="zh-CN" dirty="0">
                <a:latin typeface="Rockwell" panose="02060603020205020403"/>
                <a:cs typeface="Rockwell" panose="02060603020205020403"/>
              </a:rPr>
              <a:t>increased liquidity through combined orderbook of all exchanges in the union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altLang="zh-CN" dirty="0"/>
              <a:t>Best price win-win: for user trade only happens if the price is cheaper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Open Source: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We are using a lot of open-source software, like lightning, bitcoin, </a:t>
            </a:r>
            <a:r>
              <a:rPr lang="en-US" altLang="zh-CN" dirty="0" err="1"/>
              <a:t>ethereum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Tech new &amp; complex: Peer review &amp; testing necessary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altLang="zh-CN" dirty="0"/>
              <a:t>Exchange Union is infrastructure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Open Source the best way to 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XUC as reward and fee system to</a:t>
            </a:r>
          </a:p>
          <a:p>
            <a:pPr marL="0" indent="0">
              <a:buNone/>
            </a:pPr>
            <a:r>
              <a:rPr lang="en-US" dirty="0"/>
              <a:t>a) Get XU up and running</a:t>
            </a:r>
          </a:p>
          <a:p>
            <a:pPr marL="0" indent="0">
              <a:buNone/>
            </a:pPr>
            <a:r>
              <a:rPr lang="en-US" dirty="0"/>
              <a:t>b) Keep it running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short: Rewards for providing services, fees for using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13FC-2415-4F79-87C0-2B13932F72A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9BDF0-E05B-4327-8A9B-D14B40B59178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44577-340D-464D-9792-EF94AD81A2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jpeg"/><Relationship Id="rId7" Type="http://schemas.microsoft.com/office/2007/relationships/hdphoto" Target="../media/hdphoto5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bg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34"/>
          <p:cNvSpPr txBox="1"/>
          <p:nvPr/>
        </p:nvSpPr>
        <p:spPr>
          <a:xfrm>
            <a:off x="4308086" y="2844250"/>
            <a:ext cx="582773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EXCHANGE UNION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2" descr="bg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4" t="26977" r="29811" b="27092"/>
          <a:stretch>
            <a:fillRect/>
          </a:stretch>
        </p:blipFill>
        <p:spPr>
          <a:xfrm>
            <a:off x="2488692" y="2121408"/>
            <a:ext cx="7214616" cy="19385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运营</a:t>
            </a:r>
            <a:r>
              <a:rPr lang="zh-Hans" altLang="en-US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机制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4"/>
          <p:cNvSpPr txBox="1"/>
          <p:nvPr/>
        </p:nvSpPr>
        <p:spPr>
          <a:xfrm>
            <a:off x="3661249" y="1783129"/>
            <a:ext cx="48240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800" b="1" dirty="0" smtClean="0">
                <a:solidFill>
                  <a:srgbClr val="1A468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XUC</a:t>
            </a:r>
          </a:p>
          <a:p>
            <a:pPr algn="ctr"/>
            <a:endParaRPr lang="en-US" altLang="zh-CN" sz="1000" b="1" dirty="0" smtClean="0">
              <a:solidFill>
                <a:srgbClr val="1A468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algn="ctr"/>
            <a:r>
              <a:rPr lang="zh-CN" altLang="en-US" sz="2000" b="1" dirty="0" smtClean="0">
                <a:solidFill>
                  <a:srgbClr val="1A468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联盟中的激励机制</a:t>
            </a:r>
            <a:endParaRPr lang="en-US" altLang="zh-CN" sz="2000" b="1" dirty="0">
              <a:solidFill>
                <a:srgbClr val="1A468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9374" y="3012716"/>
            <a:ext cx="4489501" cy="1864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服务提供激励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8"/>
          <p:cNvSpPr txBox="1"/>
          <p:nvPr/>
        </p:nvSpPr>
        <p:spPr>
          <a:xfrm>
            <a:off x="1524681" y="2687005"/>
            <a:ext cx="103902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提供交易流动性 </a:t>
            </a:r>
            <a:r>
              <a:rPr lang="en-US" altLang="zh-CN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/ 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做市商</a:t>
            </a:r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验证委托订单</a:t>
            </a:r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提供支付通道服务</a:t>
            </a:r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4910" y="2791803"/>
            <a:ext cx="236604" cy="1426077"/>
            <a:chOff x="1134910" y="2471178"/>
            <a:chExt cx="236604" cy="1426077"/>
          </a:xfrm>
        </p:grpSpPr>
        <p:sp>
          <p:nvSpPr>
            <p:cNvPr id="6" name="八边形 9"/>
            <p:cNvSpPr/>
            <p:nvPr/>
          </p:nvSpPr>
          <p:spPr>
            <a:xfrm>
              <a:off x="1134910" y="2471178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八边形 10"/>
            <p:cNvSpPr/>
            <p:nvPr/>
          </p:nvSpPr>
          <p:spPr>
            <a:xfrm>
              <a:off x="1134913" y="3054041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八边形 11"/>
            <p:cNvSpPr/>
            <p:nvPr/>
          </p:nvSpPr>
          <p:spPr>
            <a:xfrm>
              <a:off x="1134910" y="3660654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文本框 12"/>
          <p:cNvSpPr txBox="1"/>
          <p:nvPr/>
        </p:nvSpPr>
        <p:spPr>
          <a:xfrm>
            <a:off x="11412638" y="2180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1556" y="1853127"/>
            <a:ext cx="1012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XUC </a:t>
            </a:r>
            <a:r>
              <a:rPr lang="zh-Hans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奖励以下服务提供者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服务提供激励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8"/>
          <p:cNvSpPr txBox="1"/>
          <p:nvPr/>
        </p:nvSpPr>
        <p:spPr>
          <a:xfrm>
            <a:off x="1524681" y="2687005"/>
            <a:ext cx="103902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交易所：加入交易所联盟，提供流动性</a:t>
            </a:r>
            <a:endParaRPr lang="en-US" altLang="zh-Han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交易者：通过</a:t>
            </a:r>
            <a:r>
              <a:rPr lang="en-US" altLang="zh-CN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Exchange Union</a:t>
            </a:r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完成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一定量的</a:t>
            </a:r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交易</a:t>
            </a:r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开发者：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对</a:t>
            </a:r>
            <a:r>
              <a:rPr lang="en-US" altLang="zh-CN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Exchange Union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的开发做出贡献：代码被采用、代码审核、执行测试</a:t>
            </a:r>
            <a:endParaRPr lang="en-US" altLang="zh-Han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lvl="0"/>
            <a:endParaRPr lang="en-US" sz="20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</p:txBody>
      </p:sp>
      <p:grpSp>
        <p:nvGrpSpPr>
          <p:cNvPr id="9" name="组合 12"/>
          <p:cNvGrpSpPr/>
          <p:nvPr/>
        </p:nvGrpSpPr>
        <p:grpSpPr>
          <a:xfrm>
            <a:off x="1134910" y="2791803"/>
            <a:ext cx="236604" cy="1426077"/>
            <a:chOff x="1134910" y="2471178"/>
            <a:chExt cx="236604" cy="1426077"/>
          </a:xfrm>
        </p:grpSpPr>
        <p:sp>
          <p:nvSpPr>
            <p:cNvPr id="6" name="八边形 9"/>
            <p:cNvSpPr/>
            <p:nvPr/>
          </p:nvSpPr>
          <p:spPr>
            <a:xfrm>
              <a:off x="1134910" y="2471178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八边形 10"/>
            <p:cNvSpPr/>
            <p:nvPr/>
          </p:nvSpPr>
          <p:spPr>
            <a:xfrm>
              <a:off x="1134913" y="3054041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八边形 11"/>
            <p:cNvSpPr/>
            <p:nvPr/>
          </p:nvSpPr>
          <p:spPr>
            <a:xfrm>
              <a:off x="1134910" y="3660654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文本框 12"/>
          <p:cNvSpPr txBox="1"/>
          <p:nvPr/>
        </p:nvSpPr>
        <p:spPr>
          <a:xfrm>
            <a:off x="11412638" y="2180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1556" y="1853127"/>
            <a:ext cx="1012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XUC </a:t>
            </a:r>
            <a:r>
              <a:rPr lang="zh-Hans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奖励以下参与者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4"/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688772" y="1193806"/>
            <a:ext cx="1111827" cy="633846"/>
          </a:xfrm>
          <a:prstGeom prst="ellipse">
            <a:avLst/>
          </a:prstGeom>
          <a:noFill/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A4786"/>
                </a:solidFill>
              </a:rPr>
              <a:t>10 LTC</a:t>
            </a:r>
          </a:p>
        </p:txBody>
      </p:sp>
      <p:sp>
        <p:nvSpPr>
          <p:cNvPr id="7" name="Oval 6"/>
          <p:cNvSpPr/>
          <p:nvPr/>
        </p:nvSpPr>
        <p:spPr>
          <a:xfrm>
            <a:off x="3422230" y="1921171"/>
            <a:ext cx="159326" cy="158754"/>
          </a:xfrm>
          <a:prstGeom prst="ellipse">
            <a:avLst/>
          </a:prstGeom>
          <a:noFill/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1555" y="1724890"/>
            <a:ext cx="176131" cy="175499"/>
          </a:xfrm>
          <a:prstGeom prst="ellipse">
            <a:avLst/>
          </a:prstGeom>
          <a:noFill/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xmlns="" id="{17633E9F-3CC0-9A42-B957-217E07DCE2FB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59539" y="1378469"/>
            <a:ext cx="1340919" cy="824403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A4786"/>
                </a:solidFill>
              </a:rPr>
              <a:t>Market Order: </a:t>
            </a:r>
            <a:r>
              <a:rPr lang="en-US" b="1" dirty="0">
                <a:solidFill>
                  <a:srgbClr val="1A4786"/>
                </a:solidFill>
              </a:rPr>
              <a:t>BUY 10 LTC using ETC</a:t>
            </a:r>
            <a:endParaRPr lang="en-US" sz="1200" b="1" dirty="0">
              <a:solidFill>
                <a:srgbClr val="1A4786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xmlns="" id="{2F3B5BF0-FFEC-B644-BF34-B56B7D03ECE2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95999" y="3920379"/>
            <a:ext cx="1602377" cy="79362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A4786"/>
                </a:solidFill>
              </a:rPr>
              <a:t>Find </a:t>
            </a:r>
            <a:r>
              <a:rPr lang="en-US" b="1" dirty="0">
                <a:solidFill>
                  <a:srgbClr val="1A4786"/>
                </a:solidFill>
              </a:rPr>
              <a:t>best price </a:t>
            </a:r>
            <a:r>
              <a:rPr lang="en-US" sz="1200" dirty="0">
                <a:solidFill>
                  <a:srgbClr val="1A4786"/>
                </a:solidFill>
              </a:rPr>
              <a:t>within Exchange Union</a:t>
            </a:r>
            <a:endParaRPr lang="en-US" sz="1200" b="1" dirty="0">
              <a:solidFill>
                <a:srgbClr val="1A4786"/>
              </a:solidFill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9908AF1E-8459-5740-8827-A6FA86FD92C5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generated with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15030" y="5002347"/>
            <a:ext cx="1159299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10 LTC = 20 ETC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62908" y="5437602"/>
            <a:ext cx="1430324" cy="1150885"/>
            <a:chOff x="5056543" y="3946329"/>
            <a:chExt cx="1430324" cy="1150885"/>
          </a:xfrm>
        </p:grpSpPr>
        <p:grpSp>
          <p:nvGrpSpPr>
            <p:cNvPr id="11" name="Group 10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997B7357-35E1-8D48-BB45-BCEB07B20809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96991" y="4815078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20 ETC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64218" y="2890982"/>
            <a:ext cx="0" cy="2718081"/>
          </a:xfrm>
          <a:prstGeom prst="straightConnector1">
            <a:avLst/>
          </a:prstGeom>
          <a:ln w="47625">
            <a:solidFill>
              <a:srgbClr val="1A468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062908" y="5437602"/>
            <a:ext cx="1430324" cy="1150885"/>
            <a:chOff x="5056543" y="3946329"/>
            <a:chExt cx="1430324" cy="1150885"/>
          </a:xfrm>
        </p:grpSpPr>
        <p:grpSp>
          <p:nvGrpSpPr>
            <p:cNvPr id="11" name="Group 10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670878" y="3142141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10 LTC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781405" y="2849880"/>
            <a:ext cx="0" cy="2706370"/>
          </a:xfrm>
          <a:prstGeom prst="straightConnector1">
            <a:avLst/>
          </a:prstGeom>
          <a:ln w="47625">
            <a:solidFill>
              <a:srgbClr val="1A4684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DFF8DD8A-016F-FA46-858C-0BB3B9D0A4C9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success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8813" y="1159128"/>
            <a:ext cx="1096216" cy="10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062908" y="5437602"/>
            <a:ext cx="1430324" cy="1150885"/>
            <a:chOff x="5056543" y="3946329"/>
            <a:chExt cx="1430324" cy="1150885"/>
          </a:xfrm>
        </p:grpSpPr>
        <p:grpSp>
          <p:nvGrpSpPr>
            <p:cNvPr id="9" name="Group 8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CD1AAB3D-26EE-F245-AC6D-0EA3D8D8AD64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965"/>
          <a:stretch>
            <a:fillRect/>
          </a:stretch>
        </p:blipFill>
        <p:spPr>
          <a:xfrm>
            <a:off x="4277599" y="541178"/>
            <a:ext cx="7797213" cy="5850144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4"/>
          <p:cNvSpPr txBox="1"/>
          <p:nvPr/>
        </p:nvSpPr>
        <p:spPr>
          <a:xfrm>
            <a:off x="1253218" y="18924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数字资产市场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 29"/>
          <p:cNvGrpSpPr/>
          <p:nvPr/>
        </p:nvGrpSpPr>
        <p:grpSpPr>
          <a:xfrm>
            <a:off x="1114010" y="1593886"/>
            <a:ext cx="3641150" cy="4629984"/>
            <a:chOff x="1014653" y="-3222945"/>
            <a:chExt cx="7091608" cy="9017488"/>
          </a:xfrm>
        </p:grpSpPr>
        <p:grpSp>
          <p:nvGrpSpPr>
            <p:cNvPr id="7" name="组 32"/>
            <p:cNvGrpSpPr/>
            <p:nvPr/>
          </p:nvGrpSpPr>
          <p:grpSpPr>
            <a:xfrm>
              <a:off x="1019303" y="-846540"/>
              <a:ext cx="7086958" cy="1574710"/>
              <a:chOff x="1005856" y="-846540"/>
              <a:chExt cx="7086958" cy="1574710"/>
            </a:xfrm>
          </p:grpSpPr>
          <p:sp>
            <p:nvSpPr>
              <p:cNvPr id="26" name="文本框 55"/>
              <p:cNvSpPr txBox="1"/>
              <p:nvPr/>
            </p:nvSpPr>
            <p:spPr>
              <a:xfrm>
                <a:off x="3227378" y="-653178"/>
                <a:ext cx="4865436" cy="113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数字资产市场资本总额：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  <a:p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$400</a:t>
                </a:r>
                <a:r>
                  <a:rPr lang="en-US" altLang="zh-Han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0</a:t>
                </a:r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亿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+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</p:txBody>
          </p:sp>
          <p:grpSp>
            <p:nvGrpSpPr>
              <p:cNvPr id="27" name="组 56"/>
              <p:cNvGrpSpPr/>
              <p:nvPr/>
            </p:nvGrpSpPr>
            <p:grpSpPr>
              <a:xfrm>
                <a:off x="1005856" y="-846540"/>
                <a:ext cx="1733282" cy="1574710"/>
                <a:chOff x="917036" y="-846540"/>
                <a:chExt cx="1733282" cy="1574710"/>
              </a:xfrm>
            </p:grpSpPr>
            <p:sp>
              <p:nvSpPr>
                <p:cNvPr id="28" name="矩形 57"/>
                <p:cNvSpPr/>
                <p:nvPr/>
              </p:nvSpPr>
              <p:spPr>
                <a:xfrm rot="18900000">
                  <a:off x="1075608" y="-846538"/>
                  <a:ext cx="1574710" cy="157470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9" name="矩形 58"/>
                <p:cNvSpPr/>
                <p:nvPr/>
              </p:nvSpPr>
              <p:spPr>
                <a:xfrm rot="18900000">
                  <a:off x="917036" y="-846540"/>
                  <a:ext cx="1574710" cy="157470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0" name="Freeform 315"/>
                <p:cNvSpPr>
                  <a:spLocks noEditPoints="1"/>
                </p:cNvSpPr>
                <p:nvPr/>
              </p:nvSpPr>
              <p:spPr bwMode="auto">
                <a:xfrm>
                  <a:off x="1392378" y="-262199"/>
                  <a:ext cx="624026" cy="406026"/>
                </a:xfrm>
                <a:custGeom>
                  <a:avLst/>
                  <a:gdLst>
                    <a:gd name="T0" fmla="*/ 94 w 103"/>
                    <a:gd name="T1" fmla="*/ 15 h 67"/>
                    <a:gd name="T2" fmla="*/ 103 w 103"/>
                    <a:gd name="T3" fmla="*/ 58 h 67"/>
                    <a:gd name="T4" fmla="*/ 36 w 103"/>
                    <a:gd name="T5" fmla="*/ 67 h 67"/>
                    <a:gd name="T6" fmla="*/ 27 w 103"/>
                    <a:gd name="T7" fmla="*/ 24 h 67"/>
                    <a:gd name="T8" fmla="*/ 10 w 103"/>
                    <a:gd name="T9" fmla="*/ 47 h 67"/>
                    <a:gd name="T10" fmla="*/ 9 w 103"/>
                    <a:gd name="T11" fmla="*/ 46 h 67"/>
                    <a:gd name="T12" fmla="*/ 7 w 103"/>
                    <a:gd name="T13" fmla="*/ 30 h 67"/>
                    <a:gd name="T14" fmla="*/ 21 w 103"/>
                    <a:gd name="T15" fmla="*/ 17 h 67"/>
                    <a:gd name="T16" fmla="*/ 7 w 103"/>
                    <a:gd name="T17" fmla="*/ 12 h 67"/>
                    <a:gd name="T18" fmla="*/ 9 w 103"/>
                    <a:gd name="T19" fmla="*/ 9 h 67"/>
                    <a:gd name="T20" fmla="*/ 64 w 103"/>
                    <a:gd name="T21" fmla="*/ 8 h 67"/>
                    <a:gd name="T22" fmla="*/ 67 w 103"/>
                    <a:gd name="T23" fmla="*/ 9 h 67"/>
                    <a:gd name="T24" fmla="*/ 75 w 103"/>
                    <a:gd name="T25" fmla="*/ 11 h 67"/>
                    <a:gd name="T26" fmla="*/ 72 w 103"/>
                    <a:gd name="T27" fmla="*/ 4 h 67"/>
                    <a:gd name="T28" fmla="*/ 12 w 103"/>
                    <a:gd name="T29" fmla="*/ 0 h 67"/>
                    <a:gd name="T30" fmla="*/ 3 w 103"/>
                    <a:gd name="T31" fmla="*/ 4 h 67"/>
                    <a:gd name="T32" fmla="*/ 0 w 103"/>
                    <a:gd name="T33" fmla="*/ 43 h 67"/>
                    <a:gd name="T34" fmla="*/ 3 w 103"/>
                    <a:gd name="T35" fmla="*/ 51 h 67"/>
                    <a:gd name="T36" fmla="*/ 11 w 103"/>
                    <a:gd name="T37" fmla="*/ 55 h 67"/>
                    <a:gd name="T38" fmla="*/ 22 w 103"/>
                    <a:gd name="T39" fmla="*/ 47 h 67"/>
                    <a:gd name="T40" fmla="*/ 75 w 103"/>
                    <a:gd name="T41" fmla="*/ 22 h 67"/>
                    <a:gd name="T42" fmla="*/ 96 w 103"/>
                    <a:gd name="T43" fmla="*/ 34 h 67"/>
                    <a:gd name="T44" fmla="*/ 75 w 103"/>
                    <a:gd name="T45" fmla="*/ 22 h 67"/>
                    <a:gd name="T46" fmla="*/ 35 w 103"/>
                    <a:gd name="T47" fmla="*/ 57 h 67"/>
                    <a:gd name="T48" fmla="*/ 47 w 103"/>
                    <a:gd name="T49" fmla="*/ 50 h 67"/>
                    <a:gd name="T50" fmla="*/ 52 w 103"/>
                    <a:gd name="T51" fmla="*/ 50 h 67"/>
                    <a:gd name="T52" fmla="*/ 64 w 103"/>
                    <a:gd name="T53" fmla="*/ 57 h 67"/>
                    <a:gd name="T54" fmla="*/ 52 w 103"/>
                    <a:gd name="T55" fmla="*/ 50 h 67"/>
                    <a:gd name="T56" fmla="*/ 68 w 103"/>
                    <a:gd name="T57" fmla="*/ 57 h 67"/>
                    <a:gd name="T58" fmla="*/ 80 w 103"/>
                    <a:gd name="T59" fmla="*/ 50 h 67"/>
                    <a:gd name="T60" fmla="*/ 84 w 103"/>
                    <a:gd name="T61" fmla="*/ 50 h 67"/>
                    <a:gd name="T62" fmla="*/ 96 w 103"/>
                    <a:gd name="T63" fmla="*/ 57 h 67"/>
                    <a:gd name="T64" fmla="*/ 84 w 103"/>
                    <a:gd name="T65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67">
                      <a:moveTo>
                        <a:pt x="36" y="15"/>
                      </a:moveTo>
                      <a:cubicBezTo>
                        <a:pt x="94" y="15"/>
                        <a:pt x="94" y="15"/>
                        <a:pt x="94" y="15"/>
                      </a:cubicBezTo>
                      <a:cubicBezTo>
                        <a:pt x="99" y="15"/>
                        <a:pt x="103" y="19"/>
                        <a:pt x="103" y="24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63"/>
                        <a:pt x="99" y="67"/>
                        <a:pt x="94" y="67"/>
                      </a:cubicBez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31" y="67"/>
                        <a:pt x="27" y="63"/>
                        <a:pt x="27" y="58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7" y="19"/>
                        <a:pt x="31" y="15"/>
                        <a:pt x="36" y="15"/>
                      </a:cubicBezTo>
                      <a:close/>
                      <a:moveTo>
                        <a:pt x="10" y="47"/>
                      </a:moveTo>
                      <a:cubicBezTo>
                        <a:pt x="10" y="47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8" y="45"/>
                        <a:pt x="7" y="44"/>
                        <a:pt x="7" y="43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8" y="10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9"/>
                        <a:pt x="11" y="8"/>
                        <a:pt x="12" y="8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5" y="8"/>
                        <a:pt x="66" y="9"/>
                        <a:pt x="67" y="9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7" y="10"/>
                        <a:pt x="67" y="10"/>
                        <a:pt x="68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8"/>
                        <a:pt x="74" y="6"/>
                        <a:pt x="72" y="4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70" y="2"/>
                        <a:pt x="67" y="0"/>
                        <a:pt x="6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9" y="0"/>
                        <a:pt x="6" y="2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1" y="6"/>
                        <a:pt x="0" y="9"/>
                        <a:pt x="0" y="1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6"/>
                        <a:pt x="1" y="49"/>
                        <a:pt x="3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5" y="53"/>
                        <a:pt x="8" y="55"/>
                        <a:pt x="11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lose/>
                      <a:moveTo>
                        <a:pt x="75" y="22"/>
                      </a:move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lose/>
                      <a:moveTo>
                        <a:pt x="35" y="50"/>
                      </a:move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lose/>
                      <a:moveTo>
                        <a:pt x="52" y="50"/>
                      </a:move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64" y="57"/>
                        <a:pt x="64" y="57"/>
                        <a:pt x="64" y="5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52" y="50"/>
                        <a:pt x="52" y="50"/>
                        <a:pt x="52" y="50"/>
                      </a:cubicBezTo>
                      <a:close/>
                      <a:moveTo>
                        <a:pt x="68" y="50"/>
                      </a:moveTo>
                      <a:cubicBezTo>
                        <a:pt x="68" y="57"/>
                        <a:pt x="68" y="57"/>
                        <a:pt x="68" y="57"/>
                      </a:cubicBezTo>
                      <a:cubicBezTo>
                        <a:pt x="80" y="57"/>
                        <a:pt x="80" y="57"/>
                        <a:pt x="80" y="57"/>
                      </a:cubicBezTo>
                      <a:cubicBezTo>
                        <a:pt x="80" y="50"/>
                        <a:pt x="80" y="50"/>
                        <a:pt x="80" y="50"/>
                      </a:cubicBezTo>
                      <a:cubicBezTo>
                        <a:pt x="68" y="50"/>
                        <a:pt x="68" y="50"/>
                        <a:pt x="68" y="50"/>
                      </a:cubicBezTo>
                      <a:close/>
                      <a:moveTo>
                        <a:pt x="84" y="50"/>
                      </a:moveTo>
                      <a:cubicBezTo>
                        <a:pt x="84" y="57"/>
                        <a:pt x="84" y="57"/>
                        <a:pt x="84" y="57"/>
                      </a:cubicBezTo>
                      <a:cubicBezTo>
                        <a:pt x="96" y="57"/>
                        <a:pt x="96" y="57"/>
                        <a:pt x="96" y="57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lnTo>
                        <a:pt x="84" y="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组 33"/>
            <p:cNvGrpSpPr/>
            <p:nvPr/>
          </p:nvGrpSpPr>
          <p:grpSpPr>
            <a:xfrm>
              <a:off x="1023607" y="1660213"/>
              <a:ext cx="6563715" cy="1574711"/>
              <a:chOff x="1322296" y="1660213"/>
              <a:chExt cx="6563715" cy="1574711"/>
            </a:xfrm>
          </p:grpSpPr>
          <p:sp>
            <p:nvSpPr>
              <p:cNvPr id="21" name="文本框 50"/>
              <p:cNvSpPr txBox="1"/>
              <p:nvPr/>
            </p:nvSpPr>
            <p:spPr>
              <a:xfrm>
                <a:off x="3470131" y="1916722"/>
                <a:ext cx="4415880" cy="113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Han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24</a:t>
                </a:r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小时交易额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:</a:t>
                </a:r>
              </a:p>
              <a:p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$17</a:t>
                </a:r>
                <a:r>
                  <a:rPr lang="en-US" altLang="zh-Han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0</a:t>
                </a:r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亿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+</a:t>
                </a:r>
              </a:p>
            </p:txBody>
          </p:sp>
          <p:grpSp>
            <p:nvGrpSpPr>
              <p:cNvPr id="22" name="组 51"/>
              <p:cNvGrpSpPr/>
              <p:nvPr/>
            </p:nvGrpSpPr>
            <p:grpSpPr>
              <a:xfrm>
                <a:off x="1322296" y="1660213"/>
                <a:ext cx="1733280" cy="1574711"/>
                <a:chOff x="994075" y="1660213"/>
                <a:chExt cx="1733280" cy="1574711"/>
              </a:xfrm>
            </p:grpSpPr>
            <p:sp>
              <p:nvSpPr>
                <p:cNvPr id="23" name="矩形 52"/>
                <p:cNvSpPr/>
                <p:nvPr/>
              </p:nvSpPr>
              <p:spPr>
                <a:xfrm rot="18900000">
                  <a:off x="994075" y="1660213"/>
                  <a:ext cx="1574710" cy="1574709"/>
                </a:xfrm>
                <a:prstGeom prst="rect">
                  <a:avLst/>
                </a:prstGeom>
                <a:solidFill>
                  <a:srgbClr val="1C48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4" name="矩形 53"/>
                <p:cNvSpPr/>
                <p:nvPr/>
              </p:nvSpPr>
              <p:spPr>
                <a:xfrm rot="18900000">
                  <a:off x="1152645" y="1660215"/>
                  <a:ext cx="1574710" cy="1574709"/>
                </a:xfrm>
                <a:prstGeom prst="rect">
                  <a:avLst/>
                </a:prstGeom>
                <a:noFill/>
                <a:ln>
                  <a:solidFill>
                    <a:srgbClr val="1C48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9" name="组 34"/>
            <p:cNvGrpSpPr/>
            <p:nvPr/>
          </p:nvGrpSpPr>
          <p:grpSpPr>
            <a:xfrm>
              <a:off x="1014653" y="2168671"/>
              <a:ext cx="6618923" cy="3625872"/>
              <a:chOff x="1203544" y="2168671"/>
              <a:chExt cx="6618923" cy="3625872"/>
            </a:xfrm>
          </p:grpSpPr>
          <p:sp>
            <p:nvSpPr>
              <p:cNvPr id="16" name="文本框 43"/>
              <p:cNvSpPr txBox="1"/>
              <p:nvPr/>
            </p:nvSpPr>
            <p:spPr>
              <a:xfrm>
                <a:off x="3406589" y="4437198"/>
                <a:ext cx="4415878" cy="113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数字资产交易所数量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:</a:t>
                </a:r>
              </a:p>
              <a:p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100+</a:t>
                </a:r>
              </a:p>
            </p:txBody>
          </p:sp>
          <p:grpSp>
            <p:nvGrpSpPr>
              <p:cNvPr id="17" name="组 44"/>
              <p:cNvGrpSpPr/>
              <p:nvPr/>
            </p:nvGrpSpPr>
            <p:grpSpPr>
              <a:xfrm>
                <a:off x="1203544" y="2168671"/>
                <a:ext cx="1733282" cy="3625872"/>
                <a:chOff x="1060259" y="2168671"/>
                <a:chExt cx="1733282" cy="3625872"/>
              </a:xfrm>
            </p:grpSpPr>
            <p:sp>
              <p:nvSpPr>
                <p:cNvPr id="18" name="矩形 47"/>
                <p:cNvSpPr/>
                <p:nvPr/>
              </p:nvSpPr>
              <p:spPr>
                <a:xfrm rot="18900000">
                  <a:off x="1218833" y="4219841"/>
                  <a:ext cx="1574708" cy="15747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矩形 48"/>
                <p:cNvSpPr/>
                <p:nvPr/>
              </p:nvSpPr>
              <p:spPr>
                <a:xfrm rot="18900000">
                  <a:off x="1060259" y="4219839"/>
                  <a:ext cx="1574708" cy="157470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0" name="Freeform 11"/>
                <p:cNvSpPr>
                  <a:spLocks noEditPoints="1"/>
                </p:cNvSpPr>
                <p:nvPr/>
              </p:nvSpPr>
              <p:spPr bwMode="auto">
                <a:xfrm>
                  <a:off x="1562289" y="2168671"/>
                  <a:ext cx="570647" cy="557793"/>
                </a:xfrm>
                <a:custGeom>
                  <a:avLst/>
                  <a:gdLst>
                    <a:gd name="T0" fmla="*/ 90 w 94"/>
                    <a:gd name="T1" fmla="*/ 55 h 92"/>
                    <a:gd name="T2" fmla="*/ 90 w 94"/>
                    <a:gd name="T3" fmla="*/ 85 h 92"/>
                    <a:gd name="T4" fmla="*/ 53 w 94"/>
                    <a:gd name="T5" fmla="*/ 89 h 92"/>
                    <a:gd name="T6" fmla="*/ 54 w 94"/>
                    <a:gd name="T7" fmla="*/ 59 h 92"/>
                    <a:gd name="T8" fmla="*/ 46 w 94"/>
                    <a:gd name="T9" fmla="*/ 0 h 92"/>
                    <a:gd name="T10" fmla="*/ 0 w 94"/>
                    <a:gd name="T11" fmla="*/ 46 h 92"/>
                    <a:gd name="T12" fmla="*/ 46 w 94"/>
                    <a:gd name="T13" fmla="*/ 92 h 92"/>
                    <a:gd name="T14" fmla="*/ 45 w 94"/>
                    <a:gd name="T15" fmla="*/ 84 h 92"/>
                    <a:gd name="T16" fmla="*/ 20 w 94"/>
                    <a:gd name="T17" fmla="*/ 72 h 92"/>
                    <a:gd name="T18" fmla="*/ 20 w 94"/>
                    <a:gd name="T19" fmla="*/ 20 h 92"/>
                    <a:gd name="T20" fmla="*/ 72 w 94"/>
                    <a:gd name="T21" fmla="*/ 20 h 92"/>
                    <a:gd name="T22" fmla="*/ 83 w 94"/>
                    <a:gd name="T23" fmla="*/ 50 h 92"/>
                    <a:gd name="T24" fmla="*/ 92 w 94"/>
                    <a:gd name="T25" fmla="*/ 50 h 92"/>
                    <a:gd name="T26" fmla="*/ 79 w 94"/>
                    <a:gd name="T27" fmla="*/ 13 h 92"/>
                    <a:gd name="T28" fmla="*/ 47 w 94"/>
                    <a:gd name="T29" fmla="*/ 41 h 92"/>
                    <a:gd name="T30" fmla="*/ 31 w 94"/>
                    <a:gd name="T31" fmla="*/ 19 h 92"/>
                    <a:gd name="T32" fmla="*/ 41 w 94"/>
                    <a:gd name="T33" fmla="*/ 44 h 92"/>
                    <a:gd name="T34" fmla="*/ 47 w 94"/>
                    <a:gd name="T35" fmla="*/ 55 h 92"/>
                    <a:gd name="T36" fmla="*/ 54 w 94"/>
                    <a:gd name="T37" fmla="*/ 47 h 92"/>
                    <a:gd name="T38" fmla="*/ 62 w 94"/>
                    <a:gd name="T39" fmla="*/ 30 h 92"/>
                    <a:gd name="T40" fmla="*/ 47 w 94"/>
                    <a:gd name="T41" fmla="*/ 41 h 92"/>
                    <a:gd name="T42" fmla="*/ 88 w 94"/>
                    <a:gd name="T43" fmla="*/ 75 h 92"/>
                    <a:gd name="T44" fmla="*/ 87 w 94"/>
                    <a:gd name="T45" fmla="*/ 74 h 92"/>
                    <a:gd name="T46" fmla="*/ 86 w 94"/>
                    <a:gd name="T47" fmla="*/ 71 h 92"/>
                    <a:gd name="T48" fmla="*/ 81 w 94"/>
                    <a:gd name="T49" fmla="*/ 83 h 92"/>
                    <a:gd name="T50" fmla="*/ 85 w 94"/>
                    <a:gd name="T51" fmla="*/ 76 h 92"/>
                    <a:gd name="T52" fmla="*/ 86 w 94"/>
                    <a:gd name="T53" fmla="*/ 76 h 92"/>
                    <a:gd name="T54" fmla="*/ 87 w 94"/>
                    <a:gd name="T55" fmla="*/ 83 h 92"/>
                    <a:gd name="T56" fmla="*/ 66 w 94"/>
                    <a:gd name="T57" fmla="*/ 80 h 92"/>
                    <a:gd name="T58" fmla="*/ 67 w 94"/>
                    <a:gd name="T59" fmla="*/ 69 h 92"/>
                    <a:gd name="T60" fmla="*/ 68 w 94"/>
                    <a:gd name="T61" fmla="*/ 61 h 92"/>
                    <a:gd name="T62" fmla="*/ 57 w 94"/>
                    <a:gd name="T63" fmla="*/ 64 h 92"/>
                    <a:gd name="T64" fmla="*/ 61 w 94"/>
                    <a:gd name="T65" fmla="*/ 68 h 92"/>
                    <a:gd name="T66" fmla="*/ 63 w 94"/>
                    <a:gd name="T67" fmla="*/ 63 h 92"/>
                    <a:gd name="T68" fmla="*/ 62 w 94"/>
                    <a:gd name="T69" fmla="*/ 69 h 92"/>
                    <a:gd name="T70" fmla="*/ 54 w 94"/>
                    <a:gd name="T71" fmla="*/ 83 h 92"/>
                    <a:gd name="T72" fmla="*/ 81 w 94"/>
                    <a:gd name="T73" fmla="*/ 80 h 92"/>
                    <a:gd name="T74" fmla="*/ 79 w 94"/>
                    <a:gd name="T75" fmla="*/ 76 h 92"/>
                    <a:gd name="T76" fmla="*/ 75 w 94"/>
                    <a:gd name="T77" fmla="*/ 60 h 92"/>
                    <a:gd name="T78" fmla="*/ 66 w 94"/>
                    <a:gd name="T79" fmla="*/ 80 h 92"/>
                    <a:gd name="T80" fmla="*/ 73 w 94"/>
                    <a:gd name="T81" fmla="*/ 83 h 92"/>
                    <a:gd name="T82" fmla="*/ 78 w 94"/>
                    <a:gd name="T83" fmla="*/ 80 h 92"/>
                    <a:gd name="T84" fmla="*/ 74 w 94"/>
                    <a:gd name="T85" fmla="*/ 76 h 92"/>
                    <a:gd name="T86" fmla="*/ 72 w 94"/>
                    <a:gd name="T87" fmla="*/ 7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4" h="92">
                      <a:moveTo>
                        <a:pt x="58" y="55"/>
                      </a:moveTo>
                      <a:cubicBezTo>
                        <a:pt x="90" y="55"/>
                        <a:pt x="90" y="55"/>
                        <a:pt x="90" y="55"/>
                      </a:cubicBezTo>
                      <a:cubicBezTo>
                        <a:pt x="92" y="55"/>
                        <a:pt x="94" y="56"/>
                        <a:pt x="93" y="59"/>
                      </a:cubicBezTo>
                      <a:cubicBezTo>
                        <a:pt x="90" y="85"/>
                        <a:pt x="90" y="85"/>
                        <a:pt x="90" y="85"/>
                      </a:cubicBezTo>
                      <a:cubicBezTo>
                        <a:pt x="89" y="87"/>
                        <a:pt x="87" y="89"/>
                        <a:pt x="85" y="89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1" y="89"/>
                        <a:pt x="49" y="87"/>
                        <a:pt x="50" y="85"/>
                      </a:cubicBezTo>
                      <a:cubicBezTo>
                        <a:pt x="54" y="59"/>
                        <a:pt x="54" y="59"/>
                        <a:pt x="54" y="59"/>
                      </a:cubicBezTo>
                      <a:cubicBezTo>
                        <a:pt x="54" y="56"/>
                        <a:pt x="56" y="55"/>
                        <a:pt x="58" y="55"/>
                      </a:cubicBezTo>
                      <a:close/>
                      <a:moveTo>
                        <a:pt x="46" y="0"/>
                      </a:moveTo>
                      <a:cubicBezTo>
                        <a:pt x="34" y="0"/>
                        <a:pt x="22" y="5"/>
                        <a:pt x="14" y="13"/>
                      </a:cubicBezTo>
                      <a:cubicBezTo>
                        <a:pt x="6" y="22"/>
                        <a:pt x="0" y="33"/>
                        <a:pt x="0" y="46"/>
                      </a:cubicBezTo>
                      <a:cubicBezTo>
                        <a:pt x="0" y="58"/>
                        <a:pt x="6" y="70"/>
                        <a:pt x="14" y="78"/>
                      </a:cubicBezTo>
                      <a:cubicBezTo>
                        <a:pt x="22" y="86"/>
                        <a:pt x="34" y="92"/>
                        <a:pt x="46" y="92"/>
                      </a:cubicBezTo>
                      <a:cubicBezTo>
                        <a:pt x="47" y="92"/>
                        <a:pt x="47" y="92"/>
                        <a:pt x="48" y="91"/>
                      </a:cubicBezTo>
                      <a:cubicBezTo>
                        <a:pt x="46" y="90"/>
                        <a:pt x="45" y="87"/>
                        <a:pt x="45" y="84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6" y="82"/>
                        <a:pt x="27" y="78"/>
                        <a:pt x="20" y="72"/>
                      </a:cubicBezTo>
                      <a:cubicBezTo>
                        <a:pt x="14" y="65"/>
                        <a:pt x="10" y="56"/>
                        <a:pt x="10" y="46"/>
                      </a:cubicBezTo>
                      <a:cubicBezTo>
                        <a:pt x="10" y="36"/>
                        <a:pt x="14" y="26"/>
                        <a:pt x="20" y="20"/>
                      </a:cubicBezTo>
                      <a:cubicBezTo>
                        <a:pt x="27" y="13"/>
                        <a:pt x="36" y="9"/>
                        <a:pt x="46" y="9"/>
                      </a:cubicBezTo>
                      <a:cubicBezTo>
                        <a:pt x="56" y="9"/>
                        <a:pt x="66" y="13"/>
                        <a:pt x="72" y="20"/>
                      </a:cubicBezTo>
                      <a:cubicBezTo>
                        <a:pt x="79" y="26"/>
                        <a:pt x="83" y="36"/>
                        <a:pt x="83" y="46"/>
                      </a:cubicBezTo>
                      <a:cubicBezTo>
                        <a:pt x="83" y="47"/>
                        <a:pt x="83" y="49"/>
                        <a:pt x="83" y="50"/>
                      </a:cubicBezTo>
                      <a:cubicBezTo>
                        <a:pt x="90" y="50"/>
                        <a:pt x="90" y="50"/>
                        <a:pt x="90" y="50"/>
                      </a:cubicBezTo>
                      <a:cubicBezTo>
                        <a:pt x="91" y="50"/>
                        <a:pt x="91" y="50"/>
                        <a:pt x="92" y="50"/>
                      </a:cubicBezTo>
                      <a:cubicBezTo>
                        <a:pt x="92" y="49"/>
                        <a:pt x="92" y="47"/>
                        <a:pt x="92" y="46"/>
                      </a:cubicBezTo>
                      <a:cubicBezTo>
                        <a:pt x="92" y="33"/>
                        <a:pt x="87" y="22"/>
                        <a:pt x="79" y="13"/>
                      </a:cubicBezTo>
                      <a:cubicBezTo>
                        <a:pt x="70" y="5"/>
                        <a:pt x="59" y="0"/>
                        <a:pt x="46" y="0"/>
                      </a:cubicBezTo>
                      <a:close/>
                      <a:moveTo>
                        <a:pt x="47" y="41"/>
                      </a:moveTo>
                      <a:cubicBezTo>
                        <a:pt x="46" y="41"/>
                        <a:pt x="45" y="41"/>
                        <a:pt x="45" y="41"/>
                      </a:cubicBezTo>
                      <a:cubicBezTo>
                        <a:pt x="41" y="34"/>
                        <a:pt x="36" y="26"/>
                        <a:pt x="31" y="19"/>
                      </a:cubicBezTo>
                      <a:cubicBezTo>
                        <a:pt x="30" y="20"/>
                        <a:pt x="29" y="21"/>
                        <a:pt x="27" y="21"/>
                      </a:cubicBezTo>
                      <a:cubicBezTo>
                        <a:pt x="31" y="30"/>
                        <a:pt x="36" y="37"/>
                        <a:pt x="41" y="44"/>
                      </a:cubicBezTo>
                      <a:cubicBezTo>
                        <a:pt x="40" y="45"/>
                        <a:pt x="40" y="47"/>
                        <a:pt x="40" y="48"/>
                      </a:cubicBezTo>
                      <a:cubicBezTo>
                        <a:pt x="40" y="52"/>
                        <a:pt x="43" y="55"/>
                        <a:pt x="47" y="55"/>
                      </a:cubicBezTo>
                      <a:cubicBezTo>
                        <a:pt x="51" y="55"/>
                        <a:pt x="54" y="52"/>
                        <a:pt x="54" y="48"/>
                      </a:cubicBezTo>
                      <a:cubicBezTo>
                        <a:pt x="54" y="48"/>
                        <a:pt x="54" y="47"/>
                        <a:pt x="54" y="47"/>
                      </a:cubicBezTo>
                      <a:cubicBezTo>
                        <a:pt x="58" y="43"/>
                        <a:pt x="62" y="39"/>
                        <a:pt x="65" y="33"/>
                      </a:cubicBezTo>
                      <a:cubicBezTo>
                        <a:pt x="64" y="32"/>
                        <a:pt x="63" y="31"/>
                        <a:pt x="62" y="30"/>
                      </a:cubicBezTo>
                      <a:cubicBezTo>
                        <a:pt x="57" y="34"/>
                        <a:pt x="53" y="38"/>
                        <a:pt x="50" y="42"/>
                      </a:cubicBezTo>
                      <a:cubicBezTo>
                        <a:pt x="49" y="41"/>
                        <a:pt x="48" y="41"/>
                        <a:pt x="47" y="41"/>
                      </a:cubicBezTo>
                      <a:close/>
                      <a:moveTo>
                        <a:pt x="87" y="83"/>
                      </a:move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4"/>
                        <a:pt x="88" y="74"/>
                      </a:cubicBezTo>
                      <a:cubicBezTo>
                        <a:pt x="87" y="74"/>
                        <a:pt x="87" y="74"/>
                        <a:pt x="87" y="74"/>
                      </a:cubicBezTo>
                      <a:cubicBezTo>
                        <a:pt x="86" y="74"/>
                        <a:pt x="85" y="74"/>
                        <a:pt x="85" y="74"/>
                      </a:cubicBezTo>
                      <a:cubicBezTo>
                        <a:pt x="86" y="71"/>
                        <a:pt x="86" y="71"/>
                        <a:pt x="86" y="71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1" y="83"/>
                        <a:pt x="81" y="83"/>
                        <a:pt x="81" y="83"/>
                      </a:cubicBezTo>
                      <a:cubicBezTo>
                        <a:pt x="83" y="83"/>
                        <a:pt x="83" y="83"/>
                        <a:pt x="83" y="83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5"/>
                        <a:pt x="85" y="75"/>
                        <a:pt x="85" y="75"/>
                      </a:cubicBezTo>
                      <a:cubicBezTo>
                        <a:pt x="86" y="75"/>
                        <a:pt x="86" y="75"/>
                        <a:pt x="86" y="76"/>
                      </a:cubicBezTo>
                      <a:cubicBezTo>
                        <a:pt x="84" y="83"/>
                        <a:pt x="84" y="83"/>
                        <a:pt x="84" y="83"/>
                      </a:cubicBezTo>
                      <a:cubicBezTo>
                        <a:pt x="87" y="83"/>
                        <a:pt x="87" y="83"/>
                        <a:pt x="87" y="83"/>
                      </a:cubicBezTo>
                      <a:close/>
                      <a:moveTo>
                        <a:pt x="65" y="83"/>
                      </a:moveTo>
                      <a:cubicBezTo>
                        <a:pt x="66" y="80"/>
                        <a:pt x="66" y="80"/>
                        <a:pt x="66" y="80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7" y="69"/>
                        <a:pt x="67" y="69"/>
                        <a:pt x="67" y="69"/>
                      </a:cubicBezTo>
                      <a:cubicBezTo>
                        <a:pt x="68" y="68"/>
                        <a:pt x="68" y="67"/>
                        <a:pt x="68" y="66"/>
                      </a:cubicBezTo>
                      <a:cubicBezTo>
                        <a:pt x="69" y="64"/>
                        <a:pt x="69" y="62"/>
                        <a:pt x="68" y="61"/>
                      </a:cubicBezTo>
                      <a:cubicBezTo>
                        <a:pt x="67" y="60"/>
                        <a:pt x="66" y="59"/>
                        <a:pt x="64" y="59"/>
                      </a:cubicBezTo>
                      <a:cubicBezTo>
                        <a:pt x="60" y="59"/>
                        <a:pt x="58" y="61"/>
                        <a:pt x="57" y="64"/>
                      </a:cubicBezTo>
                      <a:cubicBezTo>
                        <a:pt x="56" y="68"/>
                        <a:pt x="56" y="68"/>
                        <a:pt x="56" y="68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2" y="64"/>
                        <a:pt x="62" y="64"/>
                        <a:pt x="62" y="64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4" y="63"/>
                        <a:pt x="64" y="64"/>
                        <a:pt x="64" y="65"/>
                      </a:cubicBezTo>
                      <a:cubicBezTo>
                        <a:pt x="63" y="67"/>
                        <a:pt x="63" y="68"/>
                        <a:pt x="62" y="69"/>
                      </a:cubicBezTo>
                      <a:cubicBezTo>
                        <a:pt x="54" y="80"/>
                        <a:pt x="54" y="80"/>
                        <a:pt x="54" y="80"/>
                      </a:cubicBezTo>
                      <a:cubicBezTo>
                        <a:pt x="54" y="83"/>
                        <a:pt x="54" y="83"/>
                        <a:pt x="54" y="83"/>
                      </a:cubicBezTo>
                      <a:cubicBezTo>
                        <a:pt x="65" y="83"/>
                        <a:pt x="65" y="83"/>
                        <a:pt x="65" y="83"/>
                      </a:cubicBezTo>
                      <a:close/>
                      <a:moveTo>
                        <a:pt x="81" y="80"/>
                      </a:moveTo>
                      <a:cubicBezTo>
                        <a:pt x="81" y="76"/>
                        <a:pt x="81" y="76"/>
                        <a:pt x="81" y="76"/>
                      </a:cubicBezTo>
                      <a:cubicBezTo>
                        <a:pt x="79" y="76"/>
                        <a:pt x="79" y="76"/>
                        <a:pt x="79" y="76"/>
                      </a:cubicBezTo>
                      <a:cubicBezTo>
                        <a:pt x="82" y="60"/>
                        <a:pt x="82" y="60"/>
                        <a:pt x="82" y="60"/>
                      </a:cubicBezTo>
                      <a:cubicBezTo>
                        <a:pt x="75" y="60"/>
                        <a:pt x="75" y="60"/>
                        <a:pt x="75" y="60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66" y="80"/>
                        <a:pt x="66" y="80"/>
                        <a:pt x="66" y="80"/>
                      </a:cubicBezTo>
                      <a:cubicBezTo>
                        <a:pt x="73" y="80"/>
                        <a:pt x="73" y="80"/>
                        <a:pt x="73" y="80"/>
                      </a:cubicBezTo>
                      <a:cubicBezTo>
                        <a:pt x="73" y="83"/>
                        <a:pt x="73" y="83"/>
                        <a:pt x="73" y="83"/>
                      </a:cubicBezTo>
                      <a:cubicBezTo>
                        <a:pt x="78" y="83"/>
                        <a:pt x="78" y="83"/>
                        <a:pt x="78" y="83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lose/>
                      <a:moveTo>
                        <a:pt x="74" y="76"/>
                      </a:move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lnTo>
                        <a:pt x="74" y="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组 35"/>
            <p:cNvGrpSpPr/>
            <p:nvPr/>
          </p:nvGrpSpPr>
          <p:grpSpPr>
            <a:xfrm>
              <a:off x="1039127" y="-3222945"/>
              <a:ext cx="6783696" cy="1574712"/>
              <a:chOff x="1039127" y="-3222945"/>
              <a:chExt cx="6783696" cy="1574712"/>
            </a:xfrm>
          </p:grpSpPr>
          <p:sp>
            <p:nvSpPr>
              <p:cNvPr id="11" name="文本框 36"/>
              <p:cNvSpPr txBox="1"/>
              <p:nvPr/>
            </p:nvSpPr>
            <p:spPr>
              <a:xfrm>
                <a:off x="3217696" y="-2937053"/>
                <a:ext cx="4605127" cy="113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全球数字资产种类：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  <a:p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1,500</a:t>
                </a:r>
                <a:r>
                  <a:rPr lang="en-US" altLang="zh-Han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+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</p:txBody>
          </p:sp>
          <p:grpSp>
            <p:nvGrpSpPr>
              <p:cNvPr id="12" name="组 37"/>
              <p:cNvGrpSpPr/>
              <p:nvPr/>
            </p:nvGrpSpPr>
            <p:grpSpPr>
              <a:xfrm>
                <a:off x="1039127" y="-3222945"/>
                <a:ext cx="1733281" cy="1574712"/>
                <a:chOff x="817197" y="-3222945"/>
                <a:chExt cx="1733281" cy="1574712"/>
              </a:xfrm>
            </p:grpSpPr>
            <p:sp>
              <p:nvSpPr>
                <p:cNvPr id="13" name="矩形 38"/>
                <p:cNvSpPr>
                  <a:spLocks noChangeAspect="1"/>
                </p:cNvSpPr>
                <p:nvPr/>
              </p:nvSpPr>
              <p:spPr>
                <a:xfrm rot="18900000">
                  <a:off x="817197" y="-3222945"/>
                  <a:ext cx="1574709" cy="1574708"/>
                </a:xfrm>
                <a:prstGeom prst="rect">
                  <a:avLst/>
                </a:prstGeom>
                <a:solidFill>
                  <a:srgbClr val="1C48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Freeform 329"/>
                <p:cNvSpPr>
                  <a:spLocks noChangeAspect="1" noEditPoints="1"/>
                </p:cNvSpPr>
                <p:nvPr/>
              </p:nvSpPr>
              <p:spPr bwMode="auto">
                <a:xfrm>
                  <a:off x="1266201" y="-2754053"/>
                  <a:ext cx="676700" cy="478567"/>
                </a:xfrm>
                <a:custGeom>
                  <a:avLst/>
                  <a:gdLst>
                    <a:gd name="T0" fmla="*/ 18 w 222"/>
                    <a:gd name="T1" fmla="*/ 113 h 157"/>
                    <a:gd name="T2" fmla="*/ 94 w 222"/>
                    <a:gd name="T3" fmla="*/ 113 h 157"/>
                    <a:gd name="T4" fmla="*/ 107 w 222"/>
                    <a:gd name="T5" fmla="*/ 157 h 157"/>
                    <a:gd name="T6" fmla="*/ 5 w 222"/>
                    <a:gd name="T7" fmla="*/ 157 h 157"/>
                    <a:gd name="T8" fmla="*/ 18 w 222"/>
                    <a:gd name="T9" fmla="*/ 113 h 157"/>
                    <a:gd name="T10" fmla="*/ 18 w 222"/>
                    <a:gd name="T11" fmla="*/ 113 h 157"/>
                    <a:gd name="T12" fmla="*/ 209 w 222"/>
                    <a:gd name="T13" fmla="*/ 73 h 157"/>
                    <a:gd name="T14" fmla="*/ 209 w 222"/>
                    <a:gd name="T15" fmla="*/ 86 h 157"/>
                    <a:gd name="T16" fmla="*/ 220 w 222"/>
                    <a:gd name="T17" fmla="*/ 95 h 157"/>
                    <a:gd name="T18" fmla="*/ 207 w 222"/>
                    <a:gd name="T19" fmla="*/ 95 h 157"/>
                    <a:gd name="T20" fmla="*/ 200 w 222"/>
                    <a:gd name="T21" fmla="*/ 106 h 157"/>
                    <a:gd name="T22" fmla="*/ 200 w 222"/>
                    <a:gd name="T23" fmla="*/ 93 h 157"/>
                    <a:gd name="T24" fmla="*/ 187 w 222"/>
                    <a:gd name="T25" fmla="*/ 84 h 157"/>
                    <a:gd name="T26" fmla="*/ 200 w 222"/>
                    <a:gd name="T27" fmla="*/ 86 h 157"/>
                    <a:gd name="T28" fmla="*/ 209 w 222"/>
                    <a:gd name="T29" fmla="*/ 73 h 157"/>
                    <a:gd name="T30" fmla="*/ 209 w 222"/>
                    <a:gd name="T31" fmla="*/ 73 h 157"/>
                    <a:gd name="T32" fmla="*/ 20 w 222"/>
                    <a:gd name="T33" fmla="*/ 84 h 157"/>
                    <a:gd name="T34" fmla="*/ 14 w 222"/>
                    <a:gd name="T35" fmla="*/ 95 h 157"/>
                    <a:gd name="T36" fmla="*/ 0 w 222"/>
                    <a:gd name="T37" fmla="*/ 95 h 157"/>
                    <a:gd name="T38" fmla="*/ 11 w 222"/>
                    <a:gd name="T39" fmla="*/ 102 h 157"/>
                    <a:gd name="T40" fmla="*/ 11 w 222"/>
                    <a:gd name="T41" fmla="*/ 115 h 157"/>
                    <a:gd name="T42" fmla="*/ 18 w 222"/>
                    <a:gd name="T43" fmla="*/ 104 h 157"/>
                    <a:gd name="T44" fmla="*/ 34 w 222"/>
                    <a:gd name="T45" fmla="*/ 104 h 157"/>
                    <a:gd name="T46" fmla="*/ 20 w 222"/>
                    <a:gd name="T47" fmla="*/ 97 h 157"/>
                    <a:gd name="T48" fmla="*/ 20 w 222"/>
                    <a:gd name="T49" fmla="*/ 84 h 157"/>
                    <a:gd name="T50" fmla="*/ 20 w 222"/>
                    <a:gd name="T51" fmla="*/ 84 h 157"/>
                    <a:gd name="T52" fmla="*/ 82 w 222"/>
                    <a:gd name="T53" fmla="*/ 0 h 157"/>
                    <a:gd name="T54" fmla="*/ 80 w 222"/>
                    <a:gd name="T55" fmla="*/ 26 h 157"/>
                    <a:gd name="T56" fmla="*/ 105 w 222"/>
                    <a:gd name="T57" fmla="*/ 42 h 157"/>
                    <a:gd name="T58" fmla="*/ 78 w 222"/>
                    <a:gd name="T59" fmla="*/ 39 h 157"/>
                    <a:gd name="T60" fmla="*/ 62 w 222"/>
                    <a:gd name="T61" fmla="*/ 64 h 157"/>
                    <a:gd name="T62" fmla="*/ 65 w 222"/>
                    <a:gd name="T63" fmla="*/ 37 h 157"/>
                    <a:gd name="T64" fmla="*/ 40 w 222"/>
                    <a:gd name="T65" fmla="*/ 22 h 157"/>
                    <a:gd name="T66" fmla="*/ 67 w 222"/>
                    <a:gd name="T67" fmla="*/ 22 h 157"/>
                    <a:gd name="T68" fmla="*/ 82 w 222"/>
                    <a:gd name="T69" fmla="*/ 0 h 157"/>
                    <a:gd name="T70" fmla="*/ 82 w 222"/>
                    <a:gd name="T71" fmla="*/ 0 h 157"/>
                    <a:gd name="T72" fmla="*/ 133 w 222"/>
                    <a:gd name="T73" fmla="*/ 113 h 157"/>
                    <a:gd name="T74" fmla="*/ 209 w 222"/>
                    <a:gd name="T75" fmla="*/ 113 h 157"/>
                    <a:gd name="T76" fmla="*/ 222 w 222"/>
                    <a:gd name="T77" fmla="*/ 157 h 157"/>
                    <a:gd name="T78" fmla="*/ 120 w 222"/>
                    <a:gd name="T79" fmla="*/ 157 h 157"/>
                    <a:gd name="T80" fmla="*/ 133 w 222"/>
                    <a:gd name="T81" fmla="*/ 113 h 157"/>
                    <a:gd name="T82" fmla="*/ 133 w 222"/>
                    <a:gd name="T83" fmla="*/ 113 h 157"/>
                    <a:gd name="T84" fmla="*/ 74 w 222"/>
                    <a:gd name="T85" fmla="*/ 55 h 157"/>
                    <a:gd name="T86" fmla="*/ 60 w 222"/>
                    <a:gd name="T87" fmla="*/ 99 h 157"/>
                    <a:gd name="T88" fmla="*/ 162 w 222"/>
                    <a:gd name="T89" fmla="*/ 99 h 157"/>
                    <a:gd name="T90" fmla="*/ 149 w 222"/>
                    <a:gd name="T91" fmla="*/ 55 h 157"/>
                    <a:gd name="T92" fmla="*/ 74 w 222"/>
                    <a:gd name="T93" fmla="*/ 55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22" h="157">
                      <a:moveTo>
                        <a:pt x="18" y="113"/>
                      </a:moveTo>
                      <a:lnTo>
                        <a:pt x="94" y="113"/>
                      </a:lnTo>
                      <a:lnTo>
                        <a:pt x="107" y="157"/>
                      </a:lnTo>
                      <a:lnTo>
                        <a:pt x="5" y="157"/>
                      </a:lnTo>
                      <a:lnTo>
                        <a:pt x="18" y="113"/>
                      </a:lnTo>
                      <a:lnTo>
                        <a:pt x="18" y="113"/>
                      </a:lnTo>
                      <a:close/>
                      <a:moveTo>
                        <a:pt x="209" y="73"/>
                      </a:moveTo>
                      <a:lnTo>
                        <a:pt x="209" y="86"/>
                      </a:lnTo>
                      <a:lnTo>
                        <a:pt x="220" y="95"/>
                      </a:lnTo>
                      <a:lnTo>
                        <a:pt x="207" y="95"/>
                      </a:lnTo>
                      <a:lnTo>
                        <a:pt x="200" y="106"/>
                      </a:lnTo>
                      <a:lnTo>
                        <a:pt x="200" y="93"/>
                      </a:lnTo>
                      <a:lnTo>
                        <a:pt x="187" y="84"/>
                      </a:lnTo>
                      <a:lnTo>
                        <a:pt x="200" y="86"/>
                      </a:lnTo>
                      <a:lnTo>
                        <a:pt x="209" y="73"/>
                      </a:lnTo>
                      <a:lnTo>
                        <a:pt x="209" y="73"/>
                      </a:lnTo>
                      <a:close/>
                      <a:moveTo>
                        <a:pt x="20" y="84"/>
                      </a:moveTo>
                      <a:lnTo>
                        <a:pt x="14" y="95"/>
                      </a:lnTo>
                      <a:lnTo>
                        <a:pt x="0" y="95"/>
                      </a:lnTo>
                      <a:lnTo>
                        <a:pt x="11" y="102"/>
                      </a:lnTo>
                      <a:lnTo>
                        <a:pt x="11" y="115"/>
                      </a:lnTo>
                      <a:lnTo>
                        <a:pt x="18" y="104"/>
                      </a:lnTo>
                      <a:lnTo>
                        <a:pt x="34" y="104"/>
                      </a:lnTo>
                      <a:lnTo>
                        <a:pt x="20" y="97"/>
                      </a:lnTo>
                      <a:lnTo>
                        <a:pt x="20" y="84"/>
                      </a:lnTo>
                      <a:lnTo>
                        <a:pt x="20" y="84"/>
                      </a:lnTo>
                      <a:close/>
                      <a:moveTo>
                        <a:pt x="82" y="0"/>
                      </a:moveTo>
                      <a:lnTo>
                        <a:pt x="80" y="26"/>
                      </a:lnTo>
                      <a:lnTo>
                        <a:pt x="105" y="42"/>
                      </a:lnTo>
                      <a:lnTo>
                        <a:pt x="78" y="39"/>
                      </a:lnTo>
                      <a:lnTo>
                        <a:pt x="62" y="64"/>
                      </a:lnTo>
                      <a:lnTo>
                        <a:pt x="65" y="37"/>
                      </a:lnTo>
                      <a:lnTo>
                        <a:pt x="40" y="22"/>
                      </a:lnTo>
                      <a:lnTo>
                        <a:pt x="67" y="22"/>
                      </a:lnTo>
                      <a:lnTo>
                        <a:pt x="82" y="0"/>
                      </a:lnTo>
                      <a:lnTo>
                        <a:pt x="82" y="0"/>
                      </a:lnTo>
                      <a:close/>
                      <a:moveTo>
                        <a:pt x="133" y="113"/>
                      </a:moveTo>
                      <a:lnTo>
                        <a:pt x="209" y="113"/>
                      </a:lnTo>
                      <a:lnTo>
                        <a:pt x="222" y="157"/>
                      </a:lnTo>
                      <a:lnTo>
                        <a:pt x="120" y="157"/>
                      </a:lnTo>
                      <a:lnTo>
                        <a:pt x="133" y="113"/>
                      </a:lnTo>
                      <a:lnTo>
                        <a:pt x="133" y="113"/>
                      </a:lnTo>
                      <a:close/>
                      <a:moveTo>
                        <a:pt x="74" y="55"/>
                      </a:moveTo>
                      <a:lnTo>
                        <a:pt x="60" y="99"/>
                      </a:lnTo>
                      <a:lnTo>
                        <a:pt x="162" y="99"/>
                      </a:lnTo>
                      <a:lnTo>
                        <a:pt x="149" y="55"/>
                      </a:lnTo>
                      <a:lnTo>
                        <a:pt x="74" y="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矩形 42"/>
                <p:cNvSpPr>
                  <a:spLocks noChangeAspect="1"/>
                </p:cNvSpPr>
                <p:nvPr/>
              </p:nvSpPr>
              <p:spPr>
                <a:xfrm rot="18900000">
                  <a:off x="975769" y="-3222943"/>
                  <a:ext cx="1574709" cy="1574710"/>
                </a:xfrm>
                <a:prstGeom prst="rect">
                  <a:avLst/>
                </a:prstGeom>
                <a:noFill/>
                <a:ln>
                  <a:solidFill>
                    <a:srgbClr val="1C48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sp>
        <p:nvSpPr>
          <p:cNvPr id="31" name="文本框 31"/>
          <p:cNvSpPr txBox="1"/>
          <p:nvPr/>
        </p:nvSpPr>
        <p:spPr>
          <a:xfrm>
            <a:off x="7067523" y="5866566"/>
            <a:ext cx="441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173C81"/>
                </a:solidFill>
                <a:latin typeface="Rockwell" panose="02060603020205020403"/>
                <a:ea typeface="微软雅黑" panose="020B0503020204020204" charset="-122"/>
                <a:cs typeface="Rockwell" panose="02060603020205020403"/>
                <a:sym typeface="+mn-lt"/>
              </a:rPr>
              <a:t>Number of Digital Asset Exchanges per Continent</a:t>
            </a:r>
          </a:p>
          <a:p>
            <a:pPr algn="r"/>
            <a:r>
              <a:rPr lang="en-US" altLang="zh-CN" sz="1200" dirty="0">
                <a:solidFill>
                  <a:srgbClr val="173C81"/>
                </a:solidFill>
                <a:latin typeface="Rockwell" panose="02060603020205020403"/>
                <a:ea typeface="微软雅黑" panose="020B0503020204020204" charset="-122"/>
                <a:cs typeface="Rockwell" panose="02060603020205020403"/>
                <a:sym typeface="+mn-lt"/>
              </a:rPr>
              <a:t>As of March 1st 2018</a:t>
            </a:r>
            <a:endParaRPr lang="zh-CN" altLang="en-US" sz="1200" dirty="0">
              <a:solidFill>
                <a:srgbClr val="173C81"/>
              </a:solidFill>
              <a:latin typeface="Rockwell" panose="02060603020205020403"/>
              <a:ea typeface="微软雅黑" panose="020B0503020204020204" charset="-122"/>
              <a:cs typeface="Rockwell" panose="02060603020205020403"/>
              <a:sym typeface="+mn-lt"/>
            </a:endParaRPr>
          </a:p>
        </p:txBody>
      </p:sp>
      <p:sp>
        <p:nvSpPr>
          <p:cNvPr id="32" name="Freeform 43"/>
          <p:cNvSpPr>
            <a:spLocks noEditPoints="1"/>
          </p:cNvSpPr>
          <p:nvPr/>
        </p:nvSpPr>
        <p:spPr bwMode="auto">
          <a:xfrm>
            <a:off x="1397636" y="5703942"/>
            <a:ext cx="241273" cy="231331"/>
          </a:xfrm>
          <a:custGeom>
            <a:avLst/>
            <a:gdLst>
              <a:gd name="T0" fmla="*/ 68 w 113"/>
              <a:gd name="T1" fmla="*/ 54 h 108"/>
              <a:gd name="T2" fmla="*/ 45 w 113"/>
              <a:gd name="T3" fmla="*/ 54 h 108"/>
              <a:gd name="T4" fmla="*/ 48 w 113"/>
              <a:gd name="T5" fmla="*/ 32 h 108"/>
              <a:gd name="T6" fmla="*/ 0 w 113"/>
              <a:gd name="T7" fmla="*/ 54 h 108"/>
              <a:gd name="T8" fmla="*/ 17 w 113"/>
              <a:gd name="T9" fmla="*/ 93 h 108"/>
              <a:gd name="T10" fmla="*/ 62 w 113"/>
              <a:gd name="T11" fmla="*/ 78 h 108"/>
              <a:gd name="T12" fmla="*/ 38 w 113"/>
              <a:gd name="T13" fmla="*/ 84 h 108"/>
              <a:gd name="T14" fmla="*/ 26 w 113"/>
              <a:gd name="T15" fmla="*/ 73 h 108"/>
              <a:gd name="T16" fmla="*/ 57 w 113"/>
              <a:gd name="T17" fmla="*/ 76 h 108"/>
              <a:gd name="T18" fmla="*/ 79 w 113"/>
              <a:gd name="T19" fmla="*/ 82 h 108"/>
              <a:gd name="T20" fmla="*/ 64 w 113"/>
              <a:gd name="T21" fmla="*/ 89 h 108"/>
              <a:gd name="T22" fmla="*/ 52 w 113"/>
              <a:gd name="T23" fmla="*/ 89 h 108"/>
              <a:gd name="T24" fmla="*/ 80 w 113"/>
              <a:gd name="T25" fmla="*/ 105 h 108"/>
              <a:gd name="T26" fmla="*/ 86 w 113"/>
              <a:gd name="T27" fmla="*/ 73 h 108"/>
              <a:gd name="T28" fmla="*/ 113 w 113"/>
              <a:gd name="T29" fmla="*/ 54 h 108"/>
              <a:gd name="T30" fmla="*/ 70 w 113"/>
              <a:gd name="T31" fmla="*/ 32 h 108"/>
              <a:gd name="T32" fmla="*/ 76 w 113"/>
              <a:gd name="T33" fmla="*/ 23 h 108"/>
              <a:gd name="T34" fmla="*/ 88 w 113"/>
              <a:gd name="T35" fmla="*/ 33 h 108"/>
              <a:gd name="T36" fmla="*/ 96 w 113"/>
              <a:gd name="T37" fmla="*/ 14 h 108"/>
              <a:gd name="T38" fmla="*/ 63 w 113"/>
              <a:gd name="T39" fmla="*/ 20 h 108"/>
              <a:gd name="T40" fmla="*/ 33 w 113"/>
              <a:gd name="T41" fmla="*/ 3 h 108"/>
              <a:gd name="T42" fmla="*/ 26 w 113"/>
              <a:gd name="T43" fmla="*/ 29 h 108"/>
              <a:gd name="T44" fmla="*/ 34 w 113"/>
              <a:gd name="T45" fmla="*/ 25 h 108"/>
              <a:gd name="T46" fmla="*/ 49 w 113"/>
              <a:gd name="T47" fmla="*/ 18 h 108"/>
              <a:gd name="T48" fmla="*/ 48 w 113"/>
              <a:gd name="T49" fmla="*/ 32 h 108"/>
              <a:gd name="T50" fmla="*/ 92 w 113"/>
              <a:gd name="T51" fmla="*/ 45 h 108"/>
              <a:gd name="T52" fmla="*/ 92 w 113"/>
              <a:gd name="T53" fmla="*/ 62 h 108"/>
              <a:gd name="T54" fmla="*/ 77 w 113"/>
              <a:gd name="T55" fmla="*/ 44 h 108"/>
              <a:gd name="T56" fmla="*/ 75 w 113"/>
              <a:gd name="T57" fmla="*/ 66 h 108"/>
              <a:gd name="T58" fmla="*/ 65 w 113"/>
              <a:gd name="T59" fmla="*/ 41 h 108"/>
              <a:gd name="T60" fmla="*/ 51 w 113"/>
              <a:gd name="T61" fmla="*/ 41 h 108"/>
              <a:gd name="T62" fmla="*/ 47 w 113"/>
              <a:gd name="T63" fmla="*/ 44 h 108"/>
              <a:gd name="T64" fmla="*/ 57 w 113"/>
              <a:gd name="T65" fmla="*/ 67 h 108"/>
              <a:gd name="T66" fmla="*/ 22 w 113"/>
              <a:gd name="T67" fmla="*/ 62 h 108"/>
              <a:gd name="T68" fmla="*/ 9 w 113"/>
              <a:gd name="T69" fmla="*/ 54 h 108"/>
              <a:gd name="T70" fmla="*/ 37 w 113"/>
              <a:gd name="T71" fmla="*/ 42 h 108"/>
              <a:gd name="T72" fmla="*/ 64 w 113"/>
              <a:gd name="T73" fmla="*/ 50 h 108"/>
              <a:gd name="T74" fmla="*/ 64 w 113"/>
              <a:gd name="T75" fmla="*/ 50 h 108"/>
              <a:gd name="T76" fmla="*/ 50 w 113"/>
              <a:gd name="T77" fmla="*/ 53 h 108"/>
              <a:gd name="T78" fmla="*/ 49 w 113"/>
              <a:gd name="T79" fmla="*/ 57 h 108"/>
              <a:gd name="T80" fmla="*/ 51 w 113"/>
              <a:gd name="T81" fmla="*/ 52 h 108"/>
              <a:gd name="T82" fmla="*/ 56 w 113"/>
              <a:gd name="T83" fmla="*/ 45 h 108"/>
              <a:gd name="T84" fmla="*/ 58 w 113"/>
              <a:gd name="T85" fmla="*/ 45 h 108"/>
              <a:gd name="T86" fmla="*/ 60 w 113"/>
              <a:gd name="T87" fmla="*/ 4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3" h="108">
                <a:moveTo>
                  <a:pt x="57" y="42"/>
                </a:moveTo>
                <a:cubicBezTo>
                  <a:pt x="63" y="42"/>
                  <a:pt x="68" y="47"/>
                  <a:pt x="68" y="54"/>
                </a:cubicBezTo>
                <a:cubicBezTo>
                  <a:pt x="68" y="60"/>
                  <a:pt x="63" y="65"/>
                  <a:pt x="57" y="65"/>
                </a:cubicBezTo>
                <a:cubicBezTo>
                  <a:pt x="50" y="65"/>
                  <a:pt x="45" y="60"/>
                  <a:pt x="45" y="54"/>
                </a:cubicBezTo>
                <a:cubicBezTo>
                  <a:pt x="45" y="47"/>
                  <a:pt x="50" y="42"/>
                  <a:pt x="57" y="42"/>
                </a:cubicBezTo>
                <a:close/>
                <a:moveTo>
                  <a:pt x="48" y="32"/>
                </a:moveTo>
                <a:cubicBezTo>
                  <a:pt x="36" y="32"/>
                  <a:pt x="26" y="34"/>
                  <a:pt x="19" y="37"/>
                </a:cubicBezTo>
                <a:cubicBezTo>
                  <a:pt x="7" y="41"/>
                  <a:pt x="0" y="47"/>
                  <a:pt x="0" y="54"/>
                </a:cubicBezTo>
                <a:cubicBezTo>
                  <a:pt x="0" y="60"/>
                  <a:pt x="7" y="66"/>
                  <a:pt x="17" y="70"/>
                </a:cubicBezTo>
                <a:cubicBezTo>
                  <a:pt x="13" y="80"/>
                  <a:pt x="12" y="89"/>
                  <a:pt x="17" y="93"/>
                </a:cubicBezTo>
                <a:cubicBezTo>
                  <a:pt x="22" y="98"/>
                  <a:pt x="31" y="98"/>
                  <a:pt x="42" y="92"/>
                </a:cubicBezTo>
                <a:cubicBezTo>
                  <a:pt x="48" y="89"/>
                  <a:pt x="55" y="84"/>
                  <a:pt x="62" y="78"/>
                </a:cubicBezTo>
                <a:cubicBezTo>
                  <a:pt x="48" y="78"/>
                  <a:pt x="48" y="78"/>
                  <a:pt x="48" y="78"/>
                </a:cubicBezTo>
                <a:cubicBezTo>
                  <a:pt x="44" y="81"/>
                  <a:pt x="41" y="83"/>
                  <a:pt x="38" y="84"/>
                </a:cubicBezTo>
                <a:cubicBezTo>
                  <a:pt x="31" y="88"/>
                  <a:pt x="25" y="89"/>
                  <a:pt x="23" y="87"/>
                </a:cubicBezTo>
                <a:cubicBezTo>
                  <a:pt x="21" y="85"/>
                  <a:pt x="23" y="80"/>
                  <a:pt x="26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35" y="75"/>
                  <a:pt x="45" y="76"/>
                  <a:pt x="57" y="76"/>
                </a:cubicBezTo>
                <a:cubicBezTo>
                  <a:pt x="64" y="76"/>
                  <a:pt x="71" y="75"/>
                  <a:pt x="77" y="74"/>
                </a:cubicBezTo>
                <a:cubicBezTo>
                  <a:pt x="78" y="77"/>
                  <a:pt x="78" y="80"/>
                  <a:pt x="79" y="82"/>
                </a:cubicBezTo>
                <a:cubicBezTo>
                  <a:pt x="79" y="90"/>
                  <a:pt x="79" y="95"/>
                  <a:pt x="76" y="96"/>
                </a:cubicBezTo>
                <a:cubicBezTo>
                  <a:pt x="74" y="98"/>
                  <a:pt x="69" y="95"/>
                  <a:pt x="64" y="89"/>
                </a:cubicBezTo>
                <a:cubicBezTo>
                  <a:pt x="62" y="88"/>
                  <a:pt x="61" y="86"/>
                  <a:pt x="60" y="84"/>
                </a:cubicBezTo>
                <a:cubicBezTo>
                  <a:pt x="52" y="89"/>
                  <a:pt x="52" y="89"/>
                  <a:pt x="52" y="89"/>
                </a:cubicBezTo>
                <a:cubicBezTo>
                  <a:pt x="54" y="91"/>
                  <a:pt x="56" y="93"/>
                  <a:pt x="57" y="95"/>
                </a:cubicBezTo>
                <a:cubicBezTo>
                  <a:pt x="65" y="104"/>
                  <a:pt x="74" y="108"/>
                  <a:pt x="80" y="105"/>
                </a:cubicBezTo>
                <a:cubicBezTo>
                  <a:pt x="86" y="102"/>
                  <a:pt x="89" y="93"/>
                  <a:pt x="88" y="81"/>
                </a:cubicBezTo>
                <a:cubicBezTo>
                  <a:pt x="87" y="79"/>
                  <a:pt x="87" y="76"/>
                  <a:pt x="86" y="73"/>
                </a:cubicBezTo>
                <a:cubicBezTo>
                  <a:pt x="89" y="72"/>
                  <a:pt x="92" y="71"/>
                  <a:pt x="95" y="70"/>
                </a:cubicBezTo>
                <a:cubicBezTo>
                  <a:pt x="106" y="67"/>
                  <a:pt x="113" y="61"/>
                  <a:pt x="113" y="54"/>
                </a:cubicBezTo>
                <a:cubicBezTo>
                  <a:pt x="113" y="47"/>
                  <a:pt x="106" y="41"/>
                  <a:pt x="95" y="37"/>
                </a:cubicBezTo>
                <a:cubicBezTo>
                  <a:pt x="88" y="35"/>
                  <a:pt x="80" y="33"/>
                  <a:pt x="70" y="32"/>
                </a:cubicBezTo>
                <a:cubicBezTo>
                  <a:pt x="69" y="31"/>
                  <a:pt x="69" y="29"/>
                  <a:pt x="68" y="28"/>
                </a:cubicBezTo>
                <a:cubicBezTo>
                  <a:pt x="70" y="26"/>
                  <a:pt x="73" y="24"/>
                  <a:pt x="76" y="23"/>
                </a:cubicBezTo>
                <a:cubicBezTo>
                  <a:pt x="83" y="20"/>
                  <a:pt x="88" y="18"/>
                  <a:pt x="90" y="20"/>
                </a:cubicBezTo>
                <a:cubicBezTo>
                  <a:pt x="92" y="22"/>
                  <a:pt x="91" y="27"/>
                  <a:pt x="88" y="33"/>
                </a:cubicBezTo>
                <a:cubicBezTo>
                  <a:pt x="97" y="35"/>
                  <a:pt x="97" y="35"/>
                  <a:pt x="97" y="35"/>
                </a:cubicBezTo>
                <a:cubicBezTo>
                  <a:pt x="101" y="26"/>
                  <a:pt x="101" y="18"/>
                  <a:pt x="96" y="14"/>
                </a:cubicBezTo>
                <a:cubicBezTo>
                  <a:pt x="91" y="9"/>
                  <a:pt x="82" y="10"/>
                  <a:pt x="72" y="15"/>
                </a:cubicBezTo>
                <a:cubicBezTo>
                  <a:pt x="69" y="16"/>
                  <a:pt x="66" y="18"/>
                  <a:pt x="63" y="20"/>
                </a:cubicBezTo>
                <a:cubicBezTo>
                  <a:pt x="60" y="17"/>
                  <a:pt x="58" y="15"/>
                  <a:pt x="56" y="12"/>
                </a:cubicBezTo>
                <a:cubicBezTo>
                  <a:pt x="48" y="4"/>
                  <a:pt x="39" y="0"/>
                  <a:pt x="33" y="3"/>
                </a:cubicBezTo>
                <a:cubicBezTo>
                  <a:pt x="27" y="6"/>
                  <a:pt x="24" y="14"/>
                  <a:pt x="26" y="26"/>
                </a:cubicBezTo>
                <a:cubicBezTo>
                  <a:pt x="26" y="27"/>
                  <a:pt x="26" y="28"/>
                  <a:pt x="26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7"/>
                  <a:pt x="35" y="26"/>
                  <a:pt x="34" y="25"/>
                </a:cubicBezTo>
                <a:cubicBezTo>
                  <a:pt x="34" y="17"/>
                  <a:pt x="34" y="12"/>
                  <a:pt x="37" y="11"/>
                </a:cubicBezTo>
                <a:cubicBezTo>
                  <a:pt x="39" y="10"/>
                  <a:pt x="44" y="13"/>
                  <a:pt x="49" y="18"/>
                </a:cubicBezTo>
                <a:cubicBezTo>
                  <a:pt x="51" y="20"/>
                  <a:pt x="53" y="23"/>
                  <a:pt x="55" y="25"/>
                </a:cubicBezTo>
                <a:cubicBezTo>
                  <a:pt x="53" y="27"/>
                  <a:pt x="50" y="30"/>
                  <a:pt x="48" y="32"/>
                </a:cubicBezTo>
                <a:close/>
                <a:moveTo>
                  <a:pt x="75" y="42"/>
                </a:moveTo>
                <a:cubicBezTo>
                  <a:pt x="82" y="43"/>
                  <a:pt x="87" y="44"/>
                  <a:pt x="92" y="45"/>
                </a:cubicBezTo>
                <a:cubicBezTo>
                  <a:pt x="99" y="48"/>
                  <a:pt x="104" y="51"/>
                  <a:pt x="104" y="54"/>
                </a:cubicBezTo>
                <a:cubicBezTo>
                  <a:pt x="104" y="56"/>
                  <a:pt x="99" y="59"/>
                  <a:pt x="92" y="62"/>
                </a:cubicBezTo>
                <a:cubicBezTo>
                  <a:pt x="89" y="63"/>
                  <a:pt x="87" y="63"/>
                  <a:pt x="84" y="64"/>
                </a:cubicBezTo>
                <a:cubicBezTo>
                  <a:pt x="82" y="58"/>
                  <a:pt x="80" y="51"/>
                  <a:pt x="77" y="44"/>
                </a:cubicBezTo>
                <a:cubicBezTo>
                  <a:pt x="76" y="44"/>
                  <a:pt x="76" y="43"/>
                  <a:pt x="75" y="42"/>
                </a:cubicBezTo>
                <a:close/>
                <a:moveTo>
                  <a:pt x="75" y="66"/>
                </a:moveTo>
                <a:cubicBezTo>
                  <a:pt x="73" y="60"/>
                  <a:pt x="71" y="54"/>
                  <a:pt x="69" y="48"/>
                </a:cubicBezTo>
                <a:cubicBezTo>
                  <a:pt x="67" y="46"/>
                  <a:pt x="66" y="43"/>
                  <a:pt x="65" y="41"/>
                </a:cubicBezTo>
                <a:cubicBezTo>
                  <a:pt x="62" y="41"/>
                  <a:pt x="59" y="41"/>
                  <a:pt x="57" y="41"/>
                </a:cubicBezTo>
                <a:cubicBezTo>
                  <a:pt x="55" y="41"/>
                  <a:pt x="53" y="41"/>
                  <a:pt x="51" y="41"/>
                </a:cubicBezTo>
                <a:cubicBezTo>
                  <a:pt x="50" y="42"/>
                  <a:pt x="49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1" y="51"/>
                  <a:pt x="35" y="58"/>
                  <a:pt x="31" y="64"/>
                </a:cubicBezTo>
                <a:cubicBezTo>
                  <a:pt x="38" y="66"/>
                  <a:pt x="47" y="67"/>
                  <a:pt x="57" y="67"/>
                </a:cubicBezTo>
                <a:cubicBezTo>
                  <a:pt x="63" y="67"/>
                  <a:pt x="69" y="66"/>
                  <a:pt x="75" y="66"/>
                </a:cubicBezTo>
                <a:close/>
                <a:moveTo>
                  <a:pt x="22" y="62"/>
                </a:moveTo>
                <a:cubicBezTo>
                  <a:pt x="22" y="62"/>
                  <a:pt x="22" y="62"/>
                  <a:pt x="22" y="62"/>
                </a:cubicBezTo>
                <a:cubicBezTo>
                  <a:pt x="14" y="59"/>
                  <a:pt x="9" y="56"/>
                  <a:pt x="9" y="54"/>
                </a:cubicBezTo>
                <a:cubicBezTo>
                  <a:pt x="9" y="51"/>
                  <a:pt x="14" y="48"/>
                  <a:pt x="22" y="45"/>
                </a:cubicBezTo>
                <a:cubicBezTo>
                  <a:pt x="26" y="44"/>
                  <a:pt x="31" y="43"/>
                  <a:pt x="37" y="42"/>
                </a:cubicBezTo>
                <a:cubicBezTo>
                  <a:pt x="31" y="49"/>
                  <a:pt x="26" y="56"/>
                  <a:pt x="22" y="62"/>
                </a:cubicBezTo>
                <a:close/>
                <a:moveTo>
                  <a:pt x="64" y="50"/>
                </a:moveTo>
                <a:cubicBezTo>
                  <a:pt x="63" y="55"/>
                  <a:pt x="61" y="59"/>
                  <a:pt x="57" y="62"/>
                </a:cubicBezTo>
                <a:cubicBezTo>
                  <a:pt x="63" y="62"/>
                  <a:pt x="66" y="55"/>
                  <a:pt x="64" y="50"/>
                </a:cubicBezTo>
                <a:close/>
                <a:moveTo>
                  <a:pt x="49" y="57"/>
                </a:moveTo>
                <a:cubicBezTo>
                  <a:pt x="49" y="55"/>
                  <a:pt x="50" y="54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4"/>
                  <a:pt x="48" y="55"/>
                  <a:pt x="49" y="57"/>
                </a:cubicBezTo>
                <a:close/>
                <a:moveTo>
                  <a:pt x="49" y="50"/>
                </a:moveTo>
                <a:cubicBezTo>
                  <a:pt x="51" y="52"/>
                  <a:pt x="51" y="52"/>
                  <a:pt x="51" y="52"/>
                </a:cubicBezTo>
                <a:cubicBezTo>
                  <a:pt x="53" y="50"/>
                  <a:pt x="55" y="49"/>
                  <a:pt x="57" y="47"/>
                </a:cubicBezTo>
                <a:cubicBezTo>
                  <a:pt x="56" y="45"/>
                  <a:pt x="56" y="45"/>
                  <a:pt x="56" y="45"/>
                </a:cubicBezTo>
                <a:cubicBezTo>
                  <a:pt x="53" y="45"/>
                  <a:pt x="50" y="47"/>
                  <a:pt x="49" y="50"/>
                </a:cubicBezTo>
                <a:close/>
                <a:moveTo>
                  <a:pt x="58" y="45"/>
                </a:moveTo>
                <a:cubicBezTo>
                  <a:pt x="58" y="47"/>
                  <a:pt x="58" y="47"/>
                  <a:pt x="58" y="47"/>
                </a:cubicBezTo>
                <a:cubicBezTo>
                  <a:pt x="59" y="46"/>
                  <a:pt x="59" y="46"/>
                  <a:pt x="60" y="46"/>
                </a:cubicBezTo>
                <a:cubicBezTo>
                  <a:pt x="59" y="45"/>
                  <a:pt x="58" y="45"/>
                  <a:pt x="58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796" y="1314541"/>
            <a:ext cx="11268654" cy="5273946"/>
          </a:xfrm>
          <a:prstGeom prst="rect">
            <a:avLst/>
          </a:prstGeom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334" y="1316690"/>
            <a:ext cx="1816033" cy="1200106"/>
          </a:xfrm>
          <a:prstGeom prst="rect">
            <a:avLst/>
          </a:prstGeom>
        </p:spPr>
      </p:pic>
      <p:pic>
        <p:nvPicPr>
          <p:cNvPr id="7" name="Picture 2" descr="Image result for success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8813" y="1159128"/>
            <a:ext cx="1096216" cy="10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7801" y="1651000"/>
            <a:ext cx="647700" cy="84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62908" y="5437602"/>
            <a:ext cx="1430324" cy="1150885"/>
            <a:chOff x="5056543" y="3946329"/>
            <a:chExt cx="1430324" cy="1150885"/>
          </a:xfrm>
        </p:grpSpPr>
        <p:grpSp>
          <p:nvGrpSpPr>
            <p:cNvPr id="11" name="Group 10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52641B67-8B05-1B46-898D-4D1BF3D42C8D}"/>
              </a:ext>
            </a:extLst>
          </p:cNvPr>
          <p:cNvSpPr txBox="1"/>
          <p:nvPr/>
        </p:nvSpPr>
        <p:spPr>
          <a:xfrm>
            <a:off x="1253218" y="1892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应用案例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技术架构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4"/>
          <p:cNvSpPr txBox="1"/>
          <p:nvPr/>
        </p:nvSpPr>
        <p:spPr>
          <a:xfrm>
            <a:off x="1215177" y="311545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三项核心技术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804316" y="1847030"/>
            <a:ext cx="1560282" cy="935219"/>
            <a:chOff x="446060" y="2814039"/>
            <a:chExt cx="1560282" cy="935219"/>
          </a:xfrm>
        </p:grpSpPr>
        <p:grpSp>
          <p:nvGrpSpPr>
            <p:cNvPr id="26" name="组 56"/>
            <p:cNvGrpSpPr/>
            <p:nvPr/>
          </p:nvGrpSpPr>
          <p:grpSpPr>
            <a:xfrm>
              <a:off x="446060" y="2814039"/>
              <a:ext cx="1560282" cy="935219"/>
              <a:chOff x="-388533" y="-846540"/>
              <a:chExt cx="3038851" cy="1821459"/>
            </a:xfrm>
          </p:grpSpPr>
          <p:sp>
            <p:nvSpPr>
              <p:cNvPr id="27" name="矩形 57"/>
              <p:cNvSpPr/>
              <p:nvPr/>
            </p:nvSpPr>
            <p:spPr>
              <a:xfrm rot="18900000">
                <a:off x="1075608" y="-846538"/>
                <a:ext cx="1574710" cy="15747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Rockwell" panose="02060603020205020403"/>
                  <a:cs typeface="Rockwell" panose="02060603020205020403"/>
                </a:endParaRPr>
              </a:p>
            </p:txBody>
          </p:sp>
          <p:sp>
            <p:nvSpPr>
              <p:cNvPr id="28" name="矩形 58"/>
              <p:cNvSpPr/>
              <p:nvPr/>
            </p:nvSpPr>
            <p:spPr>
              <a:xfrm rot="18900000">
                <a:off x="917037" y="-846540"/>
                <a:ext cx="1574711" cy="1574708"/>
              </a:xfrm>
              <a:prstGeom prst="rect">
                <a:avLst/>
              </a:prstGeom>
              <a:solidFill>
                <a:srgbClr val="1A4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Rockwell" panose="02060603020205020403"/>
                  <a:cs typeface="Rockwell" panose="02060603020205020403"/>
                </a:endParaRPr>
              </a:p>
            </p:txBody>
          </p:sp>
          <p:sp>
            <p:nvSpPr>
              <p:cNvPr id="29" name="Freeform 315"/>
              <p:cNvSpPr>
                <a:spLocks noEditPoints="1"/>
              </p:cNvSpPr>
              <p:nvPr/>
            </p:nvSpPr>
            <p:spPr bwMode="auto">
              <a:xfrm>
                <a:off x="-388533" y="568893"/>
                <a:ext cx="624026" cy="406026"/>
              </a:xfrm>
              <a:custGeom>
                <a:avLst/>
                <a:gdLst>
                  <a:gd name="T0" fmla="*/ 94 w 103"/>
                  <a:gd name="T1" fmla="*/ 15 h 67"/>
                  <a:gd name="T2" fmla="*/ 103 w 103"/>
                  <a:gd name="T3" fmla="*/ 58 h 67"/>
                  <a:gd name="T4" fmla="*/ 36 w 103"/>
                  <a:gd name="T5" fmla="*/ 67 h 67"/>
                  <a:gd name="T6" fmla="*/ 27 w 103"/>
                  <a:gd name="T7" fmla="*/ 24 h 67"/>
                  <a:gd name="T8" fmla="*/ 10 w 103"/>
                  <a:gd name="T9" fmla="*/ 47 h 67"/>
                  <a:gd name="T10" fmla="*/ 9 w 103"/>
                  <a:gd name="T11" fmla="*/ 46 h 67"/>
                  <a:gd name="T12" fmla="*/ 7 w 103"/>
                  <a:gd name="T13" fmla="*/ 30 h 67"/>
                  <a:gd name="T14" fmla="*/ 21 w 103"/>
                  <a:gd name="T15" fmla="*/ 17 h 67"/>
                  <a:gd name="T16" fmla="*/ 7 w 103"/>
                  <a:gd name="T17" fmla="*/ 12 h 67"/>
                  <a:gd name="T18" fmla="*/ 9 w 103"/>
                  <a:gd name="T19" fmla="*/ 9 h 67"/>
                  <a:gd name="T20" fmla="*/ 64 w 103"/>
                  <a:gd name="T21" fmla="*/ 8 h 67"/>
                  <a:gd name="T22" fmla="*/ 67 w 103"/>
                  <a:gd name="T23" fmla="*/ 9 h 67"/>
                  <a:gd name="T24" fmla="*/ 75 w 103"/>
                  <a:gd name="T25" fmla="*/ 11 h 67"/>
                  <a:gd name="T26" fmla="*/ 72 w 103"/>
                  <a:gd name="T27" fmla="*/ 4 h 67"/>
                  <a:gd name="T28" fmla="*/ 12 w 103"/>
                  <a:gd name="T29" fmla="*/ 0 h 67"/>
                  <a:gd name="T30" fmla="*/ 3 w 103"/>
                  <a:gd name="T31" fmla="*/ 4 h 67"/>
                  <a:gd name="T32" fmla="*/ 0 w 103"/>
                  <a:gd name="T33" fmla="*/ 43 h 67"/>
                  <a:gd name="T34" fmla="*/ 3 w 103"/>
                  <a:gd name="T35" fmla="*/ 51 h 67"/>
                  <a:gd name="T36" fmla="*/ 11 w 103"/>
                  <a:gd name="T37" fmla="*/ 55 h 67"/>
                  <a:gd name="T38" fmla="*/ 22 w 103"/>
                  <a:gd name="T39" fmla="*/ 47 h 67"/>
                  <a:gd name="T40" fmla="*/ 75 w 103"/>
                  <a:gd name="T41" fmla="*/ 22 h 67"/>
                  <a:gd name="T42" fmla="*/ 96 w 103"/>
                  <a:gd name="T43" fmla="*/ 34 h 67"/>
                  <a:gd name="T44" fmla="*/ 75 w 103"/>
                  <a:gd name="T45" fmla="*/ 22 h 67"/>
                  <a:gd name="T46" fmla="*/ 35 w 103"/>
                  <a:gd name="T47" fmla="*/ 57 h 67"/>
                  <a:gd name="T48" fmla="*/ 47 w 103"/>
                  <a:gd name="T49" fmla="*/ 50 h 67"/>
                  <a:gd name="T50" fmla="*/ 52 w 103"/>
                  <a:gd name="T51" fmla="*/ 50 h 67"/>
                  <a:gd name="T52" fmla="*/ 64 w 103"/>
                  <a:gd name="T53" fmla="*/ 57 h 67"/>
                  <a:gd name="T54" fmla="*/ 52 w 103"/>
                  <a:gd name="T55" fmla="*/ 50 h 67"/>
                  <a:gd name="T56" fmla="*/ 68 w 103"/>
                  <a:gd name="T57" fmla="*/ 57 h 67"/>
                  <a:gd name="T58" fmla="*/ 80 w 103"/>
                  <a:gd name="T59" fmla="*/ 50 h 67"/>
                  <a:gd name="T60" fmla="*/ 84 w 103"/>
                  <a:gd name="T61" fmla="*/ 50 h 67"/>
                  <a:gd name="T62" fmla="*/ 96 w 103"/>
                  <a:gd name="T63" fmla="*/ 57 h 67"/>
                  <a:gd name="T64" fmla="*/ 84 w 103"/>
                  <a:gd name="T65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67">
                    <a:moveTo>
                      <a:pt x="36" y="15"/>
                    </a:moveTo>
                    <a:cubicBezTo>
                      <a:pt x="94" y="15"/>
                      <a:pt x="94" y="15"/>
                      <a:pt x="94" y="15"/>
                    </a:cubicBezTo>
                    <a:cubicBezTo>
                      <a:pt x="99" y="15"/>
                      <a:pt x="103" y="19"/>
                      <a:pt x="103" y="24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63"/>
                      <a:pt x="99" y="67"/>
                      <a:pt x="94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1" y="67"/>
                      <a:pt x="27" y="63"/>
                      <a:pt x="27" y="58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19"/>
                      <a:pt x="31" y="15"/>
                      <a:pt x="36" y="15"/>
                    </a:cubicBezTo>
                    <a:close/>
                    <a:moveTo>
                      <a:pt x="10" y="47"/>
                    </a:moveTo>
                    <a:cubicBezTo>
                      <a:pt x="10" y="47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5"/>
                      <a:pt x="7" y="44"/>
                      <a:pt x="7" y="4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1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1" y="8"/>
                      <a:pt x="12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10"/>
                      <a:pt x="67" y="10"/>
                      <a:pt x="68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8"/>
                      <a:pt x="74" y="6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2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9"/>
                      <a:pt x="0" y="1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6"/>
                      <a:pt x="1" y="49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5" y="53"/>
                      <a:pt x="8" y="55"/>
                      <a:pt x="11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10" y="47"/>
                      <a:pt x="10" y="47"/>
                      <a:pt x="10" y="47"/>
                    </a:cubicBezTo>
                    <a:close/>
                    <a:moveTo>
                      <a:pt x="75" y="22"/>
                    </a:moveTo>
                    <a:cubicBezTo>
                      <a:pt x="75" y="34"/>
                      <a:pt x="75" y="34"/>
                      <a:pt x="75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35" y="50"/>
                    </a:moveTo>
                    <a:cubicBezTo>
                      <a:pt x="35" y="57"/>
                      <a:pt x="35" y="57"/>
                      <a:pt x="35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35" y="50"/>
                      <a:pt x="35" y="50"/>
                      <a:pt x="35" y="50"/>
                    </a:cubicBezTo>
                    <a:close/>
                    <a:moveTo>
                      <a:pt x="52" y="50"/>
                    </a:moveTo>
                    <a:cubicBezTo>
                      <a:pt x="52" y="57"/>
                      <a:pt x="52" y="57"/>
                      <a:pt x="52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52" y="50"/>
                      <a:pt x="52" y="50"/>
                      <a:pt x="52" y="50"/>
                    </a:cubicBezTo>
                    <a:close/>
                    <a:moveTo>
                      <a:pt x="68" y="50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68" y="50"/>
                      <a:pt x="68" y="50"/>
                      <a:pt x="68" y="50"/>
                    </a:cubicBezTo>
                    <a:close/>
                    <a:moveTo>
                      <a:pt x="84" y="50"/>
                    </a:moveTo>
                    <a:cubicBezTo>
                      <a:pt x="84" y="57"/>
                      <a:pt x="84" y="57"/>
                      <a:pt x="84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0"/>
                      <a:pt x="96" y="50"/>
                      <a:pt x="96" y="50"/>
                    </a:cubicBezTo>
                    <a:lnTo>
                      <a:pt x="84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Rockwell" panose="02060603020205020403"/>
                  <a:cs typeface="Rockwell" panose="02060603020205020403"/>
                  <a:sym typeface="+mn-lt"/>
                </a:endParaRPr>
              </a:p>
            </p:txBody>
          </p:sp>
        </p:grpSp>
        <p:pic>
          <p:nvPicPr>
            <p:cNvPr id="31" name="图片 2" descr="快速发稿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20800" y="3037840"/>
              <a:ext cx="386080" cy="386080"/>
            </a:xfrm>
            <a:prstGeom prst="rect">
              <a:avLst/>
            </a:prstGeom>
          </p:spPr>
        </p:pic>
      </p:grp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5D899AE-1919-0B46-8A08-363FC5379271}"/>
              </a:ext>
            </a:extLst>
          </p:cNvPr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技术架构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xmlns="" id="{0D039354-FA77-F342-AE2E-B081E281FBC8}"/>
              </a:ext>
            </a:extLst>
          </p:cNvPr>
          <p:cNvSpPr txBox="1"/>
          <p:nvPr/>
        </p:nvSpPr>
        <p:spPr>
          <a:xfrm>
            <a:off x="1215177" y="311545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三项核心技术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17" name="文本框 55">
            <a:extLst>
              <a:ext uri="{FF2B5EF4-FFF2-40B4-BE49-F238E27FC236}">
                <a16:creationId xmlns:a16="http://schemas.microsoft.com/office/drawing/2014/main" xmlns="" id="{C946959A-E634-B042-879C-05D0D8D5C230}"/>
              </a:ext>
            </a:extLst>
          </p:cNvPr>
          <p:cNvSpPr txBox="1"/>
          <p:nvPr/>
        </p:nvSpPr>
        <p:spPr>
          <a:xfrm>
            <a:off x="7613467" y="1679578"/>
            <a:ext cx="35582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1. 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支付通道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+mn-lt"/>
            </a:endParaRPr>
          </a:p>
          <a:p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每笔交易将通过支付通道实现交易所间真实的即时数字资产转移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804316" y="1847030"/>
            <a:ext cx="1560282" cy="935219"/>
            <a:chOff x="446060" y="2814039"/>
            <a:chExt cx="1560282" cy="935219"/>
          </a:xfrm>
        </p:grpSpPr>
        <p:grpSp>
          <p:nvGrpSpPr>
            <p:cNvPr id="26" name="组 56"/>
            <p:cNvGrpSpPr/>
            <p:nvPr/>
          </p:nvGrpSpPr>
          <p:grpSpPr>
            <a:xfrm>
              <a:off x="446060" y="2814039"/>
              <a:ext cx="1560282" cy="935219"/>
              <a:chOff x="-388533" y="-846540"/>
              <a:chExt cx="3038851" cy="1821459"/>
            </a:xfrm>
          </p:grpSpPr>
          <p:sp>
            <p:nvSpPr>
              <p:cNvPr id="27" name="矩形 57"/>
              <p:cNvSpPr/>
              <p:nvPr/>
            </p:nvSpPr>
            <p:spPr>
              <a:xfrm rot="18900000">
                <a:off x="1075608" y="-846538"/>
                <a:ext cx="1574710" cy="15747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Rockwell" panose="02060603020205020403"/>
                  <a:cs typeface="Rockwell" panose="02060603020205020403"/>
                </a:endParaRPr>
              </a:p>
            </p:txBody>
          </p:sp>
          <p:sp>
            <p:nvSpPr>
              <p:cNvPr id="28" name="矩形 58"/>
              <p:cNvSpPr/>
              <p:nvPr/>
            </p:nvSpPr>
            <p:spPr>
              <a:xfrm rot="18900000">
                <a:off x="917037" y="-846540"/>
                <a:ext cx="1574711" cy="1574708"/>
              </a:xfrm>
              <a:prstGeom prst="rect">
                <a:avLst/>
              </a:prstGeom>
              <a:solidFill>
                <a:srgbClr val="1A4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Rockwell" panose="02060603020205020403"/>
                  <a:cs typeface="Rockwell" panose="02060603020205020403"/>
                </a:endParaRPr>
              </a:p>
            </p:txBody>
          </p:sp>
          <p:sp>
            <p:nvSpPr>
              <p:cNvPr id="29" name="Freeform 315"/>
              <p:cNvSpPr>
                <a:spLocks noEditPoints="1"/>
              </p:cNvSpPr>
              <p:nvPr/>
            </p:nvSpPr>
            <p:spPr bwMode="auto">
              <a:xfrm>
                <a:off x="-388533" y="568893"/>
                <a:ext cx="624026" cy="406026"/>
              </a:xfrm>
              <a:custGeom>
                <a:avLst/>
                <a:gdLst>
                  <a:gd name="T0" fmla="*/ 94 w 103"/>
                  <a:gd name="T1" fmla="*/ 15 h 67"/>
                  <a:gd name="T2" fmla="*/ 103 w 103"/>
                  <a:gd name="T3" fmla="*/ 58 h 67"/>
                  <a:gd name="T4" fmla="*/ 36 w 103"/>
                  <a:gd name="T5" fmla="*/ 67 h 67"/>
                  <a:gd name="T6" fmla="*/ 27 w 103"/>
                  <a:gd name="T7" fmla="*/ 24 h 67"/>
                  <a:gd name="T8" fmla="*/ 10 w 103"/>
                  <a:gd name="T9" fmla="*/ 47 h 67"/>
                  <a:gd name="T10" fmla="*/ 9 w 103"/>
                  <a:gd name="T11" fmla="*/ 46 h 67"/>
                  <a:gd name="T12" fmla="*/ 7 w 103"/>
                  <a:gd name="T13" fmla="*/ 30 h 67"/>
                  <a:gd name="T14" fmla="*/ 21 w 103"/>
                  <a:gd name="T15" fmla="*/ 17 h 67"/>
                  <a:gd name="T16" fmla="*/ 7 w 103"/>
                  <a:gd name="T17" fmla="*/ 12 h 67"/>
                  <a:gd name="T18" fmla="*/ 9 w 103"/>
                  <a:gd name="T19" fmla="*/ 9 h 67"/>
                  <a:gd name="T20" fmla="*/ 64 w 103"/>
                  <a:gd name="T21" fmla="*/ 8 h 67"/>
                  <a:gd name="T22" fmla="*/ 67 w 103"/>
                  <a:gd name="T23" fmla="*/ 9 h 67"/>
                  <a:gd name="T24" fmla="*/ 75 w 103"/>
                  <a:gd name="T25" fmla="*/ 11 h 67"/>
                  <a:gd name="T26" fmla="*/ 72 w 103"/>
                  <a:gd name="T27" fmla="*/ 4 h 67"/>
                  <a:gd name="T28" fmla="*/ 12 w 103"/>
                  <a:gd name="T29" fmla="*/ 0 h 67"/>
                  <a:gd name="T30" fmla="*/ 3 w 103"/>
                  <a:gd name="T31" fmla="*/ 4 h 67"/>
                  <a:gd name="T32" fmla="*/ 0 w 103"/>
                  <a:gd name="T33" fmla="*/ 43 h 67"/>
                  <a:gd name="T34" fmla="*/ 3 w 103"/>
                  <a:gd name="T35" fmla="*/ 51 h 67"/>
                  <a:gd name="T36" fmla="*/ 11 w 103"/>
                  <a:gd name="T37" fmla="*/ 55 h 67"/>
                  <a:gd name="T38" fmla="*/ 22 w 103"/>
                  <a:gd name="T39" fmla="*/ 47 h 67"/>
                  <a:gd name="T40" fmla="*/ 75 w 103"/>
                  <a:gd name="T41" fmla="*/ 22 h 67"/>
                  <a:gd name="T42" fmla="*/ 96 w 103"/>
                  <a:gd name="T43" fmla="*/ 34 h 67"/>
                  <a:gd name="T44" fmla="*/ 75 w 103"/>
                  <a:gd name="T45" fmla="*/ 22 h 67"/>
                  <a:gd name="T46" fmla="*/ 35 w 103"/>
                  <a:gd name="T47" fmla="*/ 57 h 67"/>
                  <a:gd name="T48" fmla="*/ 47 w 103"/>
                  <a:gd name="T49" fmla="*/ 50 h 67"/>
                  <a:gd name="T50" fmla="*/ 52 w 103"/>
                  <a:gd name="T51" fmla="*/ 50 h 67"/>
                  <a:gd name="T52" fmla="*/ 64 w 103"/>
                  <a:gd name="T53" fmla="*/ 57 h 67"/>
                  <a:gd name="T54" fmla="*/ 52 w 103"/>
                  <a:gd name="T55" fmla="*/ 50 h 67"/>
                  <a:gd name="T56" fmla="*/ 68 w 103"/>
                  <a:gd name="T57" fmla="*/ 57 h 67"/>
                  <a:gd name="T58" fmla="*/ 80 w 103"/>
                  <a:gd name="T59" fmla="*/ 50 h 67"/>
                  <a:gd name="T60" fmla="*/ 84 w 103"/>
                  <a:gd name="T61" fmla="*/ 50 h 67"/>
                  <a:gd name="T62" fmla="*/ 96 w 103"/>
                  <a:gd name="T63" fmla="*/ 57 h 67"/>
                  <a:gd name="T64" fmla="*/ 84 w 103"/>
                  <a:gd name="T65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67">
                    <a:moveTo>
                      <a:pt x="36" y="15"/>
                    </a:moveTo>
                    <a:cubicBezTo>
                      <a:pt x="94" y="15"/>
                      <a:pt x="94" y="15"/>
                      <a:pt x="94" y="15"/>
                    </a:cubicBezTo>
                    <a:cubicBezTo>
                      <a:pt x="99" y="15"/>
                      <a:pt x="103" y="19"/>
                      <a:pt x="103" y="24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63"/>
                      <a:pt x="99" y="67"/>
                      <a:pt x="94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1" y="67"/>
                      <a:pt x="27" y="63"/>
                      <a:pt x="27" y="58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19"/>
                      <a:pt x="31" y="15"/>
                      <a:pt x="36" y="15"/>
                    </a:cubicBezTo>
                    <a:close/>
                    <a:moveTo>
                      <a:pt x="10" y="47"/>
                    </a:moveTo>
                    <a:cubicBezTo>
                      <a:pt x="10" y="47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5"/>
                      <a:pt x="7" y="44"/>
                      <a:pt x="7" y="4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1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1" y="8"/>
                      <a:pt x="12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10"/>
                      <a:pt x="67" y="10"/>
                      <a:pt x="68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8"/>
                      <a:pt x="74" y="6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2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9"/>
                      <a:pt x="0" y="1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6"/>
                      <a:pt x="1" y="49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5" y="53"/>
                      <a:pt x="8" y="55"/>
                      <a:pt x="11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10" y="47"/>
                      <a:pt x="10" y="47"/>
                      <a:pt x="10" y="47"/>
                    </a:cubicBezTo>
                    <a:close/>
                    <a:moveTo>
                      <a:pt x="75" y="22"/>
                    </a:moveTo>
                    <a:cubicBezTo>
                      <a:pt x="75" y="34"/>
                      <a:pt x="75" y="34"/>
                      <a:pt x="75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35" y="50"/>
                    </a:moveTo>
                    <a:cubicBezTo>
                      <a:pt x="35" y="57"/>
                      <a:pt x="35" y="57"/>
                      <a:pt x="35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35" y="50"/>
                      <a:pt x="35" y="50"/>
                      <a:pt x="35" y="50"/>
                    </a:cubicBezTo>
                    <a:close/>
                    <a:moveTo>
                      <a:pt x="52" y="50"/>
                    </a:moveTo>
                    <a:cubicBezTo>
                      <a:pt x="52" y="57"/>
                      <a:pt x="52" y="57"/>
                      <a:pt x="52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52" y="50"/>
                      <a:pt x="52" y="50"/>
                      <a:pt x="52" y="50"/>
                    </a:cubicBezTo>
                    <a:close/>
                    <a:moveTo>
                      <a:pt x="68" y="50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68" y="50"/>
                      <a:pt x="68" y="50"/>
                      <a:pt x="68" y="50"/>
                    </a:cubicBezTo>
                    <a:close/>
                    <a:moveTo>
                      <a:pt x="84" y="50"/>
                    </a:moveTo>
                    <a:cubicBezTo>
                      <a:pt x="84" y="57"/>
                      <a:pt x="84" y="57"/>
                      <a:pt x="84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0"/>
                      <a:pt x="96" y="50"/>
                      <a:pt x="96" y="50"/>
                    </a:cubicBezTo>
                    <a:lnTo>
                      <a:pt x="84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Rockwell" panose="02060603020205020403"/>
                  <a:cs typeface="Rockwell" panose="02060603020205020403"/>
                  <a:sym typeface="+mn-lt"/>
                </a:endParaRPr>
              </a:p>
            </p:txBody>
          </p:sp>
        </p:grpSp>
        <p:pic>
          <p:nvPicPr>
            <p:cNvPr id="31" name="图片 2" descr="快速发稿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20800" y="3037840"/>
              <a:ext cx="386080" cy="38608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048584" y="3158411"/>
            <a:ext cx="1297197" cy="997397"/>
            <a:chOff x="711354" y="4101118"/>
            <a:chExt cx="1297197" cy="997397"/>
          </a:xfrm>
        </p:grpSpPr>
        <p:grpSp>
          <p:nvGrpSpPr>
            <p:cNvPr id="21" name="组 51"/>
            <p:cNvGrpSpPr/>
            <p:nvPr/>
          </p:nvGrpSpPr>
          <p:grpSpPr>
            <a:xfrm>
              <a:off x="711354" y="4101118"/>
              <a:ext cx="1297197" cy="997397"/>
              <a:chOff x="200896" y="1660213"/>
              <a:chExt cx="2526459" cy="1942558"/>
            </a:xfrm>
          </p:grpSpPr>
          <p:sp>
            <p:nvSpPr>
              <p:cNvPr id="23" name="矩形 53"/>
              <p:cNvSpPr/>
              <p:nvPr/>
            </p:nvSpPr>
            <p:spPr>
              <a:xfrm rot="18900000">
                <a:off x="1152645" y="1660215"/>
                <a:ext cx="1574710" cy="1574709"/>
              </a:xfrm>
              <a:prstGeom prst="rect">
                <a:avLst/>
              </a:prstGeom>
              <a:noFill/>
              <a:ln>
                <a:solidFill>
                  <a:srgbClr val="1C48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Rockwell" panose="02060603020205020403"/>
                  <a:cs typeface="Rockwell" panose="02060603020205020403"/>
                </a:endParaRPr>
              </a:p>
            </p:txBody>
          </p:sp>
          <p:sp>
            <p:nvSpPr>
              <p:cNvPr id="24" name="Freeform 43"/>
              <p:cNvSpPr>
                <a:spLocks noEditPoints="1"/>
              </p:cNvSpPr>
              <p:nvPr/>
            </p:nvSpPr>
            <p:spPr bwMode="auto">
              <a:xfrm>
                <a:off x="200896" y="3152224"/>
                <a:ext cx="469910" cy="450547"/>
              </a:xfrm>
              <a:custGeom>
                <a:avLst/>
                <a:gdLst>
                  <a:gd name="T0" fmla="*/ 68 w 113"/>
                  <a:gd name="T1" fmla="*/ 54 h 108"/>
                  <a:gd name="T2" fmla="*/ 45 w 113"/>
                  <a:gd name="T3" fmla="*/ 54 h 108"/>
                  <a:gd name="T4" fmla="*/ 48 w 113"/>
                  <a:gd name="T5" fmla="*/ 32 h 108"/>
                  <a:gd name="T6" fmla="*/ 0 w 113"/>
                  <a:gd name="T7" fmla="*/ 54 h 108"/>
                  <a:gd name="T8" fmla="*/ 17 w 113"/>
                  <a:gd name="T9" fmla="*/ 93 h 108"/>
                  <a:gd name="T10" fmla="*/ 62 w 113"/>
                  <a:gd name="T11" fmla="*/ 78 h 108"/>
                  <a:gd name="T12" fmla="*/ 38 w 113"/>
                  <a:gd name="T13" fmla="*/ 84 h 108"/>
                  <a:gd name="T14" fmla="*/ 26 w 113"/>
                  <a:gd name="T15" fmla="*/ 73 h 108"/>
                  <a:gd name="T16" fmla="*/ 57 w 113"/>
                  <a:gd name="T17" fmla="*/ 76 h 108"/>
                  <a:gd name="T18" fmla="*/ 79 w 113"/>
                  <a:gd name="T19" fmla="*/ 82 h 108"/>
                  <a:gd name="T20" fmla="*/ 64 w 113"/>
                  <a:gd name="T21" fmla="*/ 89 h 108"/>
                  <a:gd name="T22" fmla="*/ 52 w 113"/>
                  <a:gd name="T23" fmla="*/ 89 h 108"/>
                  <a:gd name="T24" fmla="*/ 80 w 113"/>
                  <a:gd name="T25" fmla="*/ 105 h 108"/>
                  <a:gd name="T26" fmla="*/ 86 w 113"/>
                  <a:gd name="T27" fmla="*/ 73 h 108"/>
                  <a:gd name="T28" fmla="*/ 113 w 113"/>
                  <a:gd name="T29" fmla="*/ 54 h 108"/>
                  <a:gd name="T30" fmla="*/ 70 w 113"/>
                  <a:gd name="T31" fmla="*/ 32 h 108"/>
                  <a:gd name="T32" fmla="*/ 76 w 113"/>
                  <a:gd name="T33" fmla="*/ 23 h 108"/>
                  <a:gd name="T34" fmla="*/ 88 w 113"/>
                  <a:gd name="T35" fmla="*/ 33 h 108"/>
                  <a:gd name="T36" fmla="*/ 96 w 113"/>
                  <a:gd name="T37" fmla="*/ 14 h 108"/>
                  <a:gd name="T38" fmla="*/ 63 w 113"/>
                  <a:gd name="T39" fmla="*/ 20 h 108"/>
                  <a:gd name="T40" fmla="*/ 33 w 113"/>
                  <a:gd name="T41" fmla="*/ 3 h 108"/>
                  <a:gd name="T42" fmla="*/ 26 w 113"/>
                  <a:gd name="T43" fmla="*/ 29 h 108"/>
                  <a:gd name="T44" fmla="*/ 34 w 113"/>
                  <a:gd name="T45" fmla="*/ 25 h 108"/>
                  <a:gd name="T46" fmla="*/ 49 w 113"/>
                  <a:gd name="T47" fmla="*/ 18 h 108"/>
                  <a:gd name="T48" fmla="*/ 48 w 113"/>
                  <a:gd name="T49" fmla="*/ 32 h 108"/>
                  <a:gd name="T50" fmla="*/ 92 w 113"/>
                  <a:gd name="T51" fmla="*/ 45 h 108"/>
                  <a:gd name="T52" fmla="*/ 92 w 113"/>
                  <a:gd name="T53" fmla="*/ 62 h 108"/>
                  <a:gd name="T54" fmla="*/ 77 w 113"/>
                  <a:gd name="T55" fmla="*/ 44 h 108"/>
                  <a:gd name="T56" fmla="*/ 75 w 113"/>
                  <a:gd name="T57" fmla="*/ 66 h 108"/>
                  <a:gd name="T58" fmla="*/ 65 w 113"/>
                  <a:gd name="T59" fmla="*/ 41 h 108"/>
                  <a:gd name="T60" fmla="*/ 51 w 113"/>
                  <a:gd name="T61" fmla="*/ 41 h 108"/>
                  <a:gd name="T62" fmla="*/ 47 w 113"/>
                  <a:gd name="T63" fmla="*/ 44 h 108"/>
                  <a:gd name="T64" fmla="*/ 57 w 113"/>
                  <a:gd name="T65" fmla="*/ 67 h 108"/>
                  <a:gd name="T66" fmla="*/ 22 w 113"/>
                  <a:gd name="T67" fmla="*/ 62 h 108"/>
                  <a:gd name="T68" fmla="*/ 9 w 113"/>
                  <a:gd name="T69" fmla="*/ 54 h 108"/>
                  <a:gd name="T70" fmla="*/ 37 w 113"/>
                  <a:gd name="T71" fmla="*/ 42 h 108"/>
                  <a:gd name="T72" fmla="*/ 64 w 113"/>
                  <a:gd name="T73" fmla="*/ 50 h 108"/>
                  <a:gd name="T74" fmla="*/ 64 w 113"/>
                  <a:gd name="T75" fmla="*/ 50 h 108"/>
                  <a:gd name="T76" fmla="*/ 50 w 113"/>
                  <a:gd name="T77" fmla="*/ 53 h 108"/>
                  <a:gd name="T78" fmla="*/ 49 w 113"/>
                  <a:gd name="T79" fmla="*/ 57 h 108"/>
                  <a:gd name="T80" fmla="*/ 51 w 113"/>
                  <a:gd name="T81" fmla="*/ 52 h 108"/>
                  <a:gd name="T82" fmla="*/ 56 w 113"/>
                  <a:gd name="T83" fmla="*/ 45 h 108"/>
                  <a:gd name="T84" fmla="*/ 58 w 113"/>
                  <a:gd name="T85" fmla="*/ 45 h 108"/>
                  <a:gd name="T86" fmla="*/ 60 w 113"/>
                  <a:gd name="T87" fmla="*/ 4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08">
                    <a:moveTo>
                      <a:pt x="57" y="42"/>
                    </a:moveTo>
                    <a:cubicBezTo>
                      <a:pt x="63" y="42"/>
                      <a:pt x="68" y="47"/>
                      <a:pt x="68" y="54"/>
                    </a:cubicBezTo>
                    <a:cubicBezTo>
                      <a:pt x="68" y="60"/>
                      <a:pt x="63" y="65"/>
                      <a:pt x="57" y="65"/>
                    </a:cubicBezTo>
                    <a:cubicBezTo>
                      <a:pt x="50" y="65"/>
                      <a:pt x="45" y="60"/>
                      <a:pt x="45" y="54"/>
                    </a:cubicBezTo>
                    <a:cubicBezTo>
                      <a:pt x="45" y="47"/>
                      <a:pt x="50" y="42"/>
                      <a:pt x="57" y="42"/>
                    </a:cubicBezTo>
                    <a:close/>
                    <a:moveTo>
                      <a:pt x="48" y="32"/>
                    </a:moveTo>
                    <a:cubicBezTo>
                      <a:pt x="36" y="32"/>
                      <a:pt x="26" y="34"/>
                      <a:pt x="19" y="37"/>
                    </a:cubicBezTo>
                    <a:cubicBezTo>
                      <a:pt x="7" y="41"/>
                      <a:pt x="0" y="47"/>
                      <a:pt x="0" y="54"/>
                    </a:cubicBezTo>
                    <a:cubicBezTo>
                      <a:pt x="0" y="60"/>
                      <a:pt x="7" y="66"/>
                      <a:pt x="17" y="70"/>
                    </a:cubicBezTo>
                    <a:cubicBezTo>
                      <a:pt x="13" y="80"/>
                      <a:pt x="12" y="89"/>
                      <a:pt x="17" y="93"/>
                    </a:cubicBezTo>
                    <a:cubicBezTo>
                      <a:pt x="22" y="98"/>
                      <a:pt x="31" y="98"/>
                      <a:pt x="42" y="92"/>
                    </a:cubicBezTo>
                    <a:cubicBezTo>
                      <a:pt x="48" y="89"/>
                      <a:pt x="55" y="84"/>
                      <a:pt x="62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4" y="81"/>
                      <a:pt x="41" y="83"/>
                      <a:pt x="38" y="84"/>
                    </a:cubicBezTo>
                    <a:cubicBezTo>
                      <a:pt x="31" y="88"/>
                      <a:pt x="25" y="89"/>
                      <a:pt x="23" y="87"/>
                    </a:cubicBezTo>
                    <a:cubicBezTo>
                      <a:pt x="21" y="85"/>
                      <a:pt x="23" y="80"/>
                      <a:pt x="26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5" y="75"/>
                      <a:pt x="45" y="76"/>
                      <a:pt x="57" y="76"/>
                    </a:cubicBezTo>
                    <a:cubicBezTo>
                      <a:pt x="64" y="76"/>
                      <a:pt x="71" y="75"/>
                      <a:pt x="77" y="74"/>
                    </a:cubicBezTo>
                    <a:cubicBezTo>
                      <a:pt x="78" y="77"/>
                      <a:pt x="78" y="80"/>
                      <a:pt x="79" y="82"/>
                    </a:cubicBezTo>
                    <a:cubicBezTo>
                      <a:pt x="79" y="90"/>
                      <a:pt x="79" y="95"/>
                      <a:pt x="76" y="96"/>
                    </a:cubicBezTo>
                    <a:cubicBezTo>
                      <a:pt x="74" y="98"/>
                      <a:pt x="69" y="95"/>
                      <a:pt x="64" y="89"/>
                    </a:cubicBezTo>
                    <a:cubicBezTo>
                      <a:pt x="62" y="88"/>
                      <a:pt x="61" y="86"/>
                      <a:pt x="60" y="84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91"/>
                      <a:pt x="56" y="93"/>
                      <a:pt x="57" y="95"/>
                    </a:cubicBezTo>
                    <a:cubicBezTo>
                      <a:pt x="65" y="104"/>
                      <a:pt x="74" y="108"/>
                      <a:pt x="80" y="105"/>
                    </a:cubicBezTo>
                    <a:cubicBezTo>
                      <a:pt x="86" y="102"/>
                      <a:pt x="89" y="93"/>
                      <a:pt x="88" y="81"/>
                    </a:cubicBezTo>
                    <a:cubicBezTo>
                      <a:pt x="87" y="79"/>
                      <a:pt x="87" y="76"/>
                      <a:pt x="86" y="73"/>
                    </a:cubicBezTo>
                    <a:cubicBezTo>
                      <a:pt x="89" y="72"/>
                      <a:pt x="92" y="71"/>
                      <a:pt x="95" y="70"/>
                    </a:cubicBezTo>
                    <a:cubicBezTo>
                      <a:pt x="106" y="67"/>
                      <a:pt x="113" y="61"/>
                      <a:pt x="113" y="54"/>
                    </a:cubicBezTo>
                    <a:cubicBezTo>
                      <a:pt x="113" y="47"/>
                      <a:pt x="106" y="41"/>
                      <a:pt x="95" y="37"/>
                    </a:cubicBezTo>
                    <a:cubicBezTo>
                      <a:pt x="88" y="35"/>
                      <a:pt x="80" y="33"/>
                      <a:pt x="70" y="32"/>
                    </a:cubicBezTo>
                    <a:cubicBezTo>
                      <a:pt x="69" y="31"/>
                      <a:pt x="69" y="29"/>
                      <a:pt x="68" y="28"/>
                    </a:cubicBezTo>
                    <a:cubicBezTo>
                      <a:pt x="70" y="26"/>
                      <a:pt x="73" y="24"/>
                      <a:pt x="76" y="23"/>
                    </a:cubicBezTo>
                    <a:cubicBezTo>
                      <a:pt x="83" y="20"/>
                      <a:pt x="88" y="18"/>
                      <a:pt x="90" y="20"/>
                    </a:cubicBezTo>
                    <a:cubicBezTo>
                      <a:pt x="92" y="22"/>
                      <a:pt x="91" y="27"/>
                      <a:pt x="88" y="33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101" y="26"/>
                      <a:pt x="101" y="18"/>
                      <a:pt x="96" y="14"/>
                    </a:cubicBezTo>
                    <a:cubicBezTo>
                      <a:pt x="91" y="9"/>
                      <a:pt x="82" y="10"/>
                      <a:pt x="72" y="15"/>
                    </a:cubicBezTo>
                    <a:cubicBezTo>
                      <a:pt x="69" y="16"/>
                      <a:pt x="66" y="18"/>
                      <a:pt x="63" y="20"/>
                    </a:cubicBezTo>
                    <a:cubicBezTo>
                      <a:pt x="60" y="17"/>
                      <a:pt x="58" y="15"/>
                      <a:pt x="56" y="12"/>
                    </a:cubicBezTo>
                    <a:cubicBezTo>
                      <a:pt x="48" y="4"/>
                      <a:pt x="39" y="0"/>
                      <a:pt x="33" y="3"/>
                    </a:cubicBezTo>
                    <a:cubicBezTo>
                      <a:pt x="27" y="6"/>
                      <a:pt x="24" y="14"/>
                      <a:pt x="26" y="26"/>
                    </a:cubicBezTo>
                    <a:cubicBezTo>
                      <a:pt x="26" y="27"/>
                      <a:pt x="26" y="28"/>
                      <a:pt x="26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7"/>
                      <a:pt x="35" y="26"/>
                      <a:pt x="34" y="25"/>
                    </a:cubicBezTo>
                    <a:cubicBezTo>
                      <a:pt x="34" y="17"/>
                      <a:pt x="34" y="12"/>
                      <a:pt x="37" y="11"/>
                    </a:cubicBezTo>
                    <a:cubicBezTo>
                      <a:pt x="39" y="10"/>
                      <a:pt x="44" y="13"/>
                      <a:pt x="49" y="18"/>
                    </a:cubicBezTo>
                    <a:cubicBezTo>
                      <a:pt x="51" y="20"/>
                      <a:pt x="53" y="23"/>
                      <a:pt x="55" y="25"/>
                    </a:cubicBezTo>
                    <a:cubicBezTo>
                      <a:pt x="53" y="27"/>
                      <a:pt x="50" y="30"/>
                      <a:pt x="48" y="32"/>
                    </a:cubicBezTo>
                    <a:close/>
                    <a:moveTo>
                      <a:pt x="75" y="42"/>
                    </a:moveTo>
                    <a:cubicBezTo>
                      <a:pt x="82" y="43"/>
                      <a:pt x="87" y="44"/>
                      <a:pt x="92" y="45"/>
                    </a:cubicBezTo>
                    <a:cubicBezTo>
                      <a:pt x="99" y="48"/>
                      <a:pt x="104" y="51"/>
                      <a:pt x="104" y="54"/>
                    </a:cubicBezTo>
                    <a:cubicBezTo>
                      <a:pt x="104" y="56"/>
                      <a:pt x="99" y="59"/>
                      <a:pt x="92" y="62"/>
                    </a:cubicBezTo>
                    <a:cubicBezTo>
                      <a:pt x="89" y="63"/>
                      <a:pt x="87" y="63"/>
                      <a:pt x="84" y="64"/>
                    </a:cubicBezTo>
                    <a:cubicBezTo>
                      <a:pt x="82" y="58"/>
                      <a:pt x="80" y="51"/>
                      <a:pt x="77" y="44"/>
                    </a:cubicBezTo>
                    <a:cubicBezTo>
                      <a:pt x="76" y="44"/>
                      <a:pt x="76" y="43"/>
                      <a:pt x="75" y="42"/>
                    </a:cubicBezTo>
                    <a:close/>
                    <a:moveTo>
                      <a:pt x="75" y="66"/>
                    </a:moveTo>
                    <a:cubicBezTo>
                      <a:pt x="73" y="60"/>
                      <a:pt x="71" y="54"/>
                      <a:pt x="69" y="48"/>
                    </a:cubicBezTo>
                    <a:cubicBezTo>
                      <a:pt x="67" y="46"/>
                      <a:pt x="66" y="43"/>
                      <a:pt x="65" y="41"/>
                    </a:cubicBezTo>
                    <a:cubicBezTo>
                      <a:pt x="62" y="41"/>
                      <a:pt x="59" y="41"/>
                      <a:pt x="57" y="41"/>
                    </a:cubicBezTo>
                    <a:cubicBezTo>
                      <a:pt x="55" y="41"/>
                      <a:pt x="53" y="41"/>
                      <a:pt x="51" y="41"/>
                    </a:cubicBezTo>
                    <a:cubicBezTo>
                      <a:pt x="50" y="42"/>
                      <a:pt x="49" y="43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1" y="51"/>
                      <a:pt x="35" y="58"/>
                      <a:pt x="31" y="64"/>
                    </a:cubicBezTo>
                    <a:cubicBezTo>
                      <a:pt x="38" y="66"/>
                      <a:pt x="47" y="67"/>
                      <a:pt x="57" y="67"/>
                    </a:cubicBezTo>
                    <a:cubicBezTo>
                      <a:pt x="63" y="67"/>
                      <a:pt x="69" y="66"/>
                      <a:pt x="75" y="66"/>
                    </a:cubicBezTo>
                    <a:close/>
                    <a:moveTo>
                      <a:pt x="22" y="62"/>
                    </a:moveTo>
                    <a:cubicBezTo>
                      <a:pt x="22" y="62"/>
                      <a:pt x="22" y="62"/>
                      <a:pt x="22" y="62"/>
                    </a:cubicBezTo>
                    <a:cubicBezTo>
                      <a:pt x="14" y="59"/>
                      <a:pt x="9" y="56"/>
                      <a:pt x="9" y="54"/>
                    </a:cubicBezTo>
                    <a:cubicBezTo>
                      <a:pt x="9" y="51"/>
                      <a:pt x="14" y="48"/>
                      <a:pt x="22" y="45"/>
                    </a:cubicBezTo>
                    <a:cubicBezTo>
                      <a:pt x="26" y="44"/>
                      <a:pt x="31" y="43"/>
                      <a:pt x="37" y="42"/>
                    </a:cubicBezTo>
                    <a:cubicBezTo>
                      <a:pt x="31" y="49"/>
                      <a:pt x="26" y="56"/>
                      <a:pt x="22" y="62"/>
                    </a:cubicBezTo>
                    <a:close/>
                    <a:moveTo>
                      <a:pt x="64" y="50"/>
                    </a:moveTo>
                    <a:cubicBezTo>
                      <a:pt x="63" y="55"/>
                      <a:pt x="61" y="59"/>
                      <a:pt x="57" y="62"/>
                    </a:cubicBezTo>
                    <a:cubicBezTo>
                      <a:pt x="63" y="62"/>
                      <a:pt x="66" y="55"/>
                      <a:pt x="64" y="50"/>
                    </a:cubicBezTo>
                    <a:close/>
                    <a:moveTo>
                      <a:pt x="49" y="57"/>
                    </a:moveTo>
                    <a:cubicBezTo>
                      <a:pt x="49" y="55"/>
                      <a:pt x="50" y="54"/>
                      <a:pt x="50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8" y="54"/>
                      <a:pt x="48" y="55"/>
                      <a:pt x="49" y="57"/>
                    </a:cubicBezTo>
                    <a:close/>
                    <a:moveTo>
                      <a:pt x="49" y="50"/>
                    </a:moveTo>
                    <a:cubicBezTo>
                      <a:pt x="51" y="52"/>
                      <a:pt x="51" y="52"/>
                      <a:pt x="51" y="52"/>
                    </a:cubicBezTo>
                    <a:cubicBezTo>
                      <a:pt x="53" y="50"/>
                      <a:pt x="55" y="49"/>
                      <a:pt x="57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3" y="45"/>
                      <a:pt x="50" y="47"/>
                      <a:pt x="49" y="50"/>
                    </a:cubicBezTo>
                    <a:close/>
                    <a:moveTo>
                      <a:pt x="58" y="45"/>
                    </a:move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6"/>
                      <a:pt x="59" y="46"/>
                      <a:pt x="60" y="46"/>
                    </a:cubicBezTo>
                    <a:cubicBezTo>
                      <a:pt x="59" y="45"/>
                      <a:pt x="58" y="45"/>
                      <a:pt x="5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Rockwell" panose="02060603020205020403"/>
                  <a:cs typeface="Rockwell" panose="02060603020205020403"/>
                  <a:sym typeface="+mn-lt"/>
                </a:endParaRPr>
              </a:p>
            </p:txBody>
          </p:sp>
          <p:sp>
            <p:nvSpPr>
              <p:cNvPr id="22" name="矩形 52"/>
              <p:cNvSpPr/>
              <p:nvPr/>
            </p:nvSpPr>
            <p:spPr>
              <a:xfrm rot="18900000">
                <a:off x="994076" y="1660213"/>
                <a:ext cx="1574711" cy="157471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Rockwell" panose="02060603020205020403"/>
                  <a:cs typeface="Rockwell" panose="02060603020205020403"/>
                </a:endParaRPr>
              </a:p>
            </p:txBody>
          </p:sp>
        </p:grpSp>
        <p:pic>
          <p:nvPicPr>
            <p:cNvPr id="32" name="图片 5" descr="隐私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0480" y="4297680"/>
              <a:ext cx="386080" cy="386080"/>
            </a:xfrm>
            <a:prstGeom prst="rect">
              <a:avLst/>
            </a:prstGeom>
          </p:spPr>
        </p:pic>
      </p:grpSp>
      <p:sp>
        <p:nvSpPr>
          <p:cNvPr id="33" name="文本框 4">
            <a:extLst>
              <a:ext uri="{FF2B5EF4-FFF2-40B4-BE49-F238E27FC236}">
                <a16:creationId xmlns:a16="http://schemas.microsoft.com/office/drawing/2014/main" xmlns="" id="{3175D57E-A24A-AE43-AD5C-694E9CE9D93B}"/>
              </a:ext>
            </a:extLst>
          </p:cNvPr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技术架构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xmlns="" id="{5EE06600-227F-5340-82A0-ECACEA4F70C6}"/>
              </a:ext>
            </a:extLst>
          </p:cNvPr>
          <p:cNvSpPr txBox="1"/>
          <p:nvPr/>
        </p:nvSpPr>
        <p:spPr>
          <a:xfrm>
            <a:off x="1215177" y="311545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三项核心技术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38" name="文本框 55">
            <a:extLst>
              <a:ext uri="{FF2B5EF4-FFF2-40B4-BE49-F238E27FC236}">
                <a16:creationId xmlns:a16="http://schemas.microsoft.com/office/drawing/2014/main" xmlns="" id="{E02C2848-C2AE-1D4E-BE87-DF38EB87DC55}"/>
              </a:ext>
            </a:extLst>
          </p:cNvPr>
          <p:cNvSpPr txBox="1"/>
          <p:nvPr/>
        </p:nvSpPr>
        <p:spPr>
          <a:xfrm>
            <a:off x="7613467" y="1679578"/>
            <a:ext cx="35582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1. 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支付通道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+mn-lt"/>
            </a:endParaRPr>
          </a:p>
          <a:p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每笔交易将通过支付通道实现交易所间真实的即时数字资产转移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+mn-lt"/>
            </a:endParaRPr>
          </a:p>
        </p:txBody>
      </p:sp>
      <p:sp>
        <p:nvSpPr>
          <p:cNvPr id="39" name="文本框 50">
            <a:extLst>
              <a:ext uri="{FF2B5EF4-FFF2-40B4-BE49-F238E27FC236}">
                <a16:creationId xmlns:a16="http://schemas.microsoft.com/office/drawing/2014/main" xmlns="" id="{190D20A6-D416-5C42-A5DC-3FA964B668AF}"/>
              </a:ext>
            </a:extLst>
          </p:cNvPr>
          <p:cNvSpPr txBox="1"/>
          <p:nvPr/>
        </p:nvSpPr>
        <p:spPr>
          <a:xfrm>
            <a:off x="7593178" y="3101737"/>
            <a:ext cx="30271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2. 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原子互换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+mn-lt"/>
              </a:rPr>
              <a:t>原子互换保证两个交易所间可以实施无需信用背书的交易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804316" y="1679578"/>
            <a:ext cx="5367428" cy="1102671"/>
            <a:chOff x="446060" y="2646587"/>
            <a:chExt cx="5367428" cy="1102671"/>
          </a:xfrm>
        </p:grpSpPr>
        <p:grpSp>
          <p:nvGrpSpPr>
            <p:cNvPr id="6" name="组 32"/>
            <p:cNvGrpSpPr/>
            <p:nvPr/>
          </p:nvGrpSpPr>
          <p:grpSpPr>
            <a:xfrm>
              <a:off x="446060" y="2646587"/>
              <a:ext cx="5367428" cy="1102671"/>
              <a:chOff x="-299713" y="-1172674"/>
              <a:chExt cx="10453758" cy="2147593"/>
            </a:xfrm>
          </p:grpSpPr>
          <p:sp>
            <p:nvSpPr>
              <p:cNvPr id="25" name="文本框 55"/>
              <p:cNvSpPr txBox="1"/>
              <p:nvPr/>
            </p:nvSpPr>
            <p:spPr>
              <a:xfrm>
                <a:off x="3223842" y="-1172674"/>
                <a:ext cx="6930203" cy="173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1. </a:t>
                </a:r>
                <a:r>
                  <a:rPr lang="zh-Hans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支付通道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每笔交易将通过支付通道实现交易所间真实的即时数字资产转移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</p:txBody>
          </p:sp>
          <p:grpSp>
            <p:nvGrpSpPr>
              <p:cNvPr id="26" name="组 56"/>
              <p:cNvGrpSpPr/>
              <p:nvPr/>
            </p:nvGrpSpPr>
            <p:grpSpPr>
              <a:xfrm>
                <a:off x="-299713" y="-846540"/>
                <a:ext cx="3038851" cy="1821459"/>
                <a:chOff x="-388533" y="-846540"/>
                <a:chExt cx="3038851" cy="1821459"/>
              </a:xfrm>
            </p:grpSpPr>
            <p:sp>
              <p:nvSpPr>
                <p:cNvPr id="27" name="矩形 57"/>
                <p:cNvSpPr/>
                <p:nvPr/>
              </p:nvSpPr>
              <p:spPr>
                <a:xfrm rot="18900000">
                  <a:off x="1075608" y="-846538"/>
                  <a:ext cx="1574710" cy="157470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  <p:sp>
              <p:nvSpPr>
                <p:cNvPr id="28" name="矩形 58"/>
                <p:cNvSpPr/>
                <p:nvPr/>
              </p:nvSpPr>
              <p:spPr>
                <a:xfrm rot="18900000">
                  <a:off x="917037" y="-846540"/>
                  <a:ext cx="1574711" cy="1574708"/>
                </a:xfrm>
                <a:prstGeom prst="rect">
                  <a:avLst/>
                </a:prstGeom>
                <a:solidFill>
                  <a:srgbClr val="1A46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  <p:sp>
              <p:nvSpPr>
                <p:cNvPr id="29" name="Freeform 315"/>
                <p:cNvSpPr>
                  <a:spLocks noEditPoints="1"/>
                </p:cNvSpPr>
                <p:nvPr/>
              </p:nvSpPr>
              <p:spPr bwMode="auto">
                <a:xfrm>
                  <a:off x="-388533" y="568893"/>
                  <a:ext cx="624026" cy="406026"/>
                </a:xfrm>
                <a:custGeom>
                  <a:avLst/>
                  <a:gdLst>
                    <a:gd name="T0" fmla="*/ 94 w 103"/>
                    <a:gd name="T1" fmla="*/ 15 h 67"/>
                    <a:gd name="T2" fmla="*/ 103 w 103"/>
                    <a:gd name="T3" fmla="*/ 58 h 67"/>
                    <a:gd name="T4" fmla="*/ 36 w 103"/>
                    <a:gd name="T5" fmla="*/ 67 h 67"/>
                    <a:gd name="T6" fmla="*/ 27 w 103"/>
                    <a:gd name="T7" fmla="*/ 24 h 67"/>
                    <a:gd name="T8" fmla="*/ 10 w 103"/>
                    <a:gd name="T9" fmla="*/ 47 h 67"/>
                    <a:gd name="T10" fmla="*/ 9 w 103"/>
                    <a:gd name="T11" fmla="*/ 46 h 67"/>
                    <a:gd name="T12" fmla="*/ 7 w 103"/>
                    <a:gd name="T13" fmla="*/ 30 h 67"/>
                    <a:gd name="T14" fmla="*/ 21 w 103"/>
                    <a:gd name="T15" fmla="*/ 17 h 67"/>
                    <a:gd name="T16" fmla="*/ 7 w 103"/>
                    <a:gd name="T17" fmla="*/ 12 h 67"/>
                    <a:gd name="T18" fmla="*/ 9 w 103"/>
                    <a:gd name="T19" fmla="*/ 9 h 67"/>
                    <a:gd name="T20" fmla="*/ 64 w 103"/>
                    <a:gd name="T21" fmla="*/ 8 h 67"/>
                    <a:gd name="T22" fmla="*/ 67 w 103"/>
                    <a:gd name="T23" fmla="*/ 9 h 67"/>
                    <a:gd name="T24" fmla="*/ 75 w 103"/>
                    <a:gd name="T25" fmla="*/ 11 h 67"/>
                    <a:gd name="T26" fmla="*/ 72 w 103"/>
                    <a:gd name="T27" fmla="*/ 4 h 67"/>
                    <a:gd name="T28" fmla="*/ 12 w 103"/>
                    <a:gd name="T29" fmla="*/ 0 h 67"/>
                    <a:gd name="T30" fmla="*/ 3 w 103"/>
                    <a:gd name="T31" fmla="*/ 4 h 67"/>
                    <a:gd name="T32" fmla="*/ 0 w 103"/>
                    <a:gd name="T33" fmla="*/ 43 h 67"/>
                    <a:gd name="T34" fmla="*/ 3 w 103"/>
                    <a:gd name="T35" fmla="*/ 51 h 67"/>
                    <a:gd name="T36" fmla="*/ 11 w 103"/>
                    <a:gd name="T37" fmla="*/ 55 h 67"/>
                    <a:gd name="T38" fmla="*/ 22 w 103"/>
                    <a:gd name="T39" fmla="*/ 47 h 67"/>
                    <a:gd name="T40" fmla="*/ 75 w 103"/>
                    <a:gd name="T41" fmla="*/ 22 h 67"/>
                    <a:gd name="T42" fmla="*/ 96 w 103"/>
                    <a:gd name="T43" fmla="*/ 34 h 67"/>
                    <a:gd name="T44" fmla="*/ 75 w 103"/>
                    <a:gd name="T45" fmla="*/ 22 h 67"/>
                    <a:gd name="T46" fmla="*/ 35 w 103"/>
                    <a:gd name="T47" fmla="*/ 57 h 67"/>
                    <a:gd name="T48" fmla="*/ 47 w 103"/>
                    <a:gd name="T49" fmla="*/ 50 h 67"/>
                    <a:gd name="T50" fmla="*/ 52 w 103"/>
                    <a:gd name="T51" fmla="*/ 50 h 67"/>
                    <a:gd name="T52" fmla="*/ 64 w 103"/>
                    <a:gd name="T53" fmla="*/ 57 h 67"/>
                    <a:gd name="T54" fmla="*/ 52 w 103"/>
                    <a:gd name="T55" fmla="*/ 50 h 67"/>
                    <a:gd name="T56" fmla="*/ 68 w 103"/>
                    <a:gd name="T57" fmla="*/ 57 h 67"/>
                    <a:gd name="T58" fmla="*/ 80 w 103"/>
                    <a:gd name="T59" fmla="*/ 50 h 67"/>
                    <a:gd name="T60" fmla="*/ 84 w 103"/>
                    <a:gd name="T61" fmla="*/ 50 h 67"/>
                    <a:gd name="T62" fmla="*/ 96 w 103"/>
                    <a:gd name="T63" fmla="*/ 57 h 67"/>
                    <a:gd name="T64" fmla="*/ 84 w 103"/>
                    <a:gd name="T65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67">
                      <a:moveTo>
                        <a:pt x="36" y="15"/>
                      </a:moveTo>
                      <a:cubicBezTo>
                        <a:pt x="94" y="15"/>
                        <a:pt x="94" y="15"/>
                        <a:pt x="94" y="15"/>
                      </a:cubicBezTo>
                      <a:cubicBezTo>
                        <a:pt x="99" y="15"/>
                        <a:pt x="103" y="19"/>
                        <a:pt x="103" y="24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63"/>
                        <a:pt x="99" y="67"/>
                        <a:pt x="94" y="67"/>
                      </a:cubicBez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31" y="67"/>
                        <a:pt x="27" y="63"/>
                        <a:pt x="27" y="58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7" y="19"/>
                        <a:pt x="31" y="15"/>
                        <a:pt x="36" y="15"/>
                      </a:cubicBezTo>
                      <a:close/>
                      <a:moveTo>
                        <a:pt x="10" y="47"/>
                      </a:moveTo>
                      <a:cubicBezTo>
                        <a:pt x="10" y="47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8" y="45"/>
                        <a:pt x="7" y="44"/>
                        <a:pt x="7" y="43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8" y="10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9"/>
                        <a:pt x="11" y="8"/>
                        <a:pt x="12" y="8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5" y="8"/>
                        <a:pt x="66" y="9"/>
                        <a:pt x="67" y="9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7" y="10"/>
                        <a:pt x="67" y="10"/>
                        <a:pt x="68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8"/>
                        <a:pt x="74" y="6"/>
                        <a:pt x="72" y="4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70" y="2"/>
                        <a:pt x="67" y="0"/>
                        <a:pt x="6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9" y="0"/>
                        <a:pt x="6" y="2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1" y="6"/>
                        <a:pt x="0" y="9"/>
                        <a:pt x="0" y="1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6"/>
                        <a:pt x="1" y="49"/>
                        <a:pt x="3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5" y="53"/>
                        <a:pt x="8" y="55"/>
                        <a:pt x="11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lose/>
                      <a:moveTo>
                        <a:pt x="75" y="22"/>
                      </a:move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lose/>
                      <a:moveTo>
                        <a:pt x="35" y="50"/>
                      </a:move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lose/>
                      <a:moveTo>
                        <a:pt x="52" y="50"/>
                      </a:move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64" y="57"/>
                        <a:pt x="64" y="57"/>
                        <a:pt x="64" y="5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52" y="50"/>
                        <a:pt x="52" y="50"/>
                        <a:pt x="52" y="50"/>
                      </a:cubicBezTo>
                      <a:close/>
                      <a:moveTo>
                        <a:pt x="68" y="50"/>
                      </a:moveTo>
                      <a:cubicBezTo>
                        <a:pt x="68" y="57"/>
                        <a:pt x="68" y="57"/>
                        <a:pt x="68" y="57"/>
                      </a:cubicBezTo>
                      <a:cubicBezTo>
                        <a:pt x="80" y="57"/>
                        <a:pt x="80" y="57"/>
                        <a:pt x="80" y="57"/>
                      </a:cubicBezTo>
                      <a:cubicBezTo>
                        <a:pt x="80" y="50"/>
                        <a:pt x="80" y="50"/>
                        <a:pt x="80" y="50"/>
                      </a:cubicBezTo>
                      <a:cubicBezTo>
                        <a:pt x="68" y="50"/>
                        <a:pt x="68" y="50"/>
                        <a:pt x="68" y="50"/>
                      </a:cubicBezTo>
                      <a:close/>
                      <a:moveTo>
                        <a:pt x="84" y="50"/>
                      </a:moveTo>
                      <a:cubicBezTo>
                        <a:pt x="84" y="57"/>
                        <a:pt x="84" y="57"/>
                        <a:pt x="84" y="57"/>
                      </a:cubicBezTo>
                      <a:cubicBezTo>
                        <a:pt x="96" y="57"/>
                        <a:pt x="96" y="57"/>
                        <a:pt x="96" y="57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lnTo>
                        <a:pt x="84" y="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endParaRPr>
                </a:p>
              </p:txBody>
            </p:sp>
          </p:grpSp>
        </p:grpSp>
        <p:pic>
          <p:nvPicPr>
            <p:cNvPr id="31" name="图片 2" descr="快速发稿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20800" y="3037840"/>
              <a:ext cx="386080" cy="38608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048584" y="3101737"/>
            <a:ext cx="4571750" cy="1054071"/>
            <a:chOff x="711354" y="4044444"/>
            <a:chExt cx="4571750" cy="1054071"/>
          </a:xfrm>
        </p:grpSpPr>
        <p:grpSp>
          <p:nvGrpSpPr>
            <p:cNvPr id="7" name="组 33"/>
            <p:cNvGrpSpPr/>
            <p:nvPr/>
          </p:nvGrpSpPr>
          <p:grpSpPr>
            <a:xfrm>
              <a:off x="711354" y="4044444"/>
              <a:ext cx="4571750" cy="1054071"/>
              <a:chOff x="529117" y="1549833"/>
              <a:chExt cx="8904073" cy="2052938"/>
            </a:xfrm>
          </p:grpSpPr>
          <p:sp>
            <p:nvSpPr>
              <p:cNvPr id="20" name="文本框 50"/>
              <p:cNvSpPr txBox="1"/>
              <p:nvPr/>
            </p:nvSpPr>
            <p:spPr>
              <a:xfrm>
                <a:off x="3537413" y="1549833"/>
                <a:ext cx="5895777" cy="1738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2. </a:t>
                </a:r>
                <a:r>
                  <a:rPr lang="zh-Hans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原子互换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endParaRPr>
              </a:p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原子互换保证两个交易所间可以实施无需信用背书的交易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</p:txBody>
          </p:sp>
          <p:grpSp>
            <p:nvGrpSpPr>
              <p:cNvPr id="21" name="组 51"/>
              <p:cNvGrpSpPr/>
              <p:nvPr/>
            </p:nvGrpSpPr>
            <p:grpSpPr>
              <a:xfrm>
                <a:off x="529117" y="1660213"/>
                <a:ext cx="2526459" cy="1942558"/>
                <a:chOff x="200896" y="1660213"/>
                <a:chExt cx="2526459" cy="1942558"/>
              </a:xfrm>
            </p:grpSpPr>
            <p:sp>
              <p:nvSpPr>
                <p:cNvPr id="23" name="矩形 53"/>
                <p:cNvSpPr/>
                <p:nvPr/>
              </p:nvSpPr>
              <p:spPr>
                <a:xfrm rot="18900000">
                  <a:off x="1152645" y="1660215"/>
                  <a:ext cx="1574710" cy="1574709"/>
                </a:xfrm>
                <a:prstGeom prst="rect">
                  <a:avLst/>
                </a:prstGeom>
                <a:noFill/>
                <a:ln>
                  <a:solidFill>
                    <a:srgbClr val="1C48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  <p:sp>
              <p:nvSpPr>
                <p:cNvPr id="24" name="Freeform 43"/>
                <p:cNvSpPr>
                  <a:spLocks noEditPoints="1"/>
                </p:cNvSpPr>
                <p:nvPr/>
              </p:nvSpPr>
              <p:spPr bwMode="auto">
                <a:xfrm>
                  <a:off x="200896" y="3152224"/>
                  <a:ext cx="469910" cy="450547"/>
                </a:xfrm>
                <a:custGeom>
                  <a:avLst/>
                  <a:gdLst>
                    <a:gd name="T0" fmla="*/ 68 w 113"/>
                    <a:gd name="T1" fmla="*/ 54 h 108"/>
                    <a:gd name="T2" fmla="*/ 45 w 113"/>
                    <a:gd name="T3" fmla="*/ 54 h 108"/>
                    <a:gd name="T4" fmla="*/ 48 w 113"/>
                    <a:gd name="T5" fmla="*/ 32 h 108"/>
                    <a:gd name="T6" fmla="*/ 0 w 113"/>
                    <a:gd name="T7" fmla="*/ 54 h 108"/>
                    <a:gd name="T8" fmla="*/ 17 w 113"/>
                    <a:gd name="T9" fmla="*/ 93 h 108"/>
                    <a:gd name="T10" fmla="*/ 62 w 113"/>
                    <a:gd name="T11" fmla="*/ 78 h 108"/>
                    <a:gd name="T12" fmla="*/ 38 w 113"/>
                    <a:gd name="T13" fmla="*/ 84 h 108"/>
                    <a:gd name="T14" fmla="*/ 26 w 113"/>
                    <a:gd name="T15" fmla="*/ 73 h 108"/>
                    <a:gd name="T16" fmla="*/ 57 w 113"/>
                    <a:gd name="T17" fmla="*/ 76 h 108"/>
                    <a:gd name="T18" fmla="*/ 79 w 113"/>
                    <a:gd name="T19" fmla="*/ 82 h 108"/>
                    <a:gd name="T20" fmla="*/ 64 w 113"/>
                    <a:gd name="T21" fmla="*/ 89 h 108"/>
                    <a:gd name="T22" fmla="*/ 52 w 113"/>
                    <a:gd name="T23" fmla="*/ 89 h 108"/>
                    <a:gd name="T24" fmla="*/ 80 w 113"/>
                    <a:gd name="T25" fmla="*/ 105 h 108"/>
                    <a:gd name="T26" fmla="*/ 86 w 113"/>
                    <a:gd name="T27" fmla="*/ 73 h 108"/>
                    <a:gd name="T28" fmla="*/ 113 w 113"/>
                    <a:gd name="T29" fmla="*/ 54 h 108"/>
                    <a:gd name="T30" fmla="*/ 70 w 113"/>
                    <a:gd name="T31" fmla="*/ 32 h 108"/>
                    <a:gd name="T32" fmla="*/ 76 w 113"/>
                    <a:gd name="T33" fmla="*/ 23 h 108"/>
                    <a:gd name="T34" fmla="*/ 88 w 113"/>
                    <a:gd name="T35" fmla="*/ 33 h 108"/>
                    <a:gd name="T36" fmla="*/ 96 w 113"/>
                    <a:gd name="T37" fmla="*/ 14 h 108"/>
                    <a:gd name="T38" fmla="*/ 63 w 113"/>
                    <a:gd name="T39" fmla="*/ 20 h 108"/>
                    <a:gd name="T40" fmla="*/ 33 w 113"/>
                    <a:gd name="T41" fmla="*/ 3 h 108"/>
                    <a:gd name="T42" fmla="*/ 26 w 113"/>
                    <a:gd name="T43" fmla="*/ 29 h 108"/>
                    <a:gd name="T44" fmla="*/ 34 w 113"/>
                    <a:gd name="T45" fmla="*/ 25 h 108"/>
                    <a:gd name="T46" fmla="*/ 49 w 113"/>
                    <a:gd name="T47" fmla="*/ 18 h 108"/>
                    <a:gd name="T48" fmla="*/ 48 w 113"/>
                    <a:gd name="T49" fmla="*/ 32 h 108"/>
                    <a:gd name="T50" fmla="*/ 92 w 113"/>
                    <a:gd name="T51" fmla="*/ 45 h 108"/>
                    <a:gd name="T52" fmla="*/ 92 w 113"/>
                    <a:gd name="T53" fmla="*/ 62 h 108"/>
                    <a:gd name="T54" fmla="*/ 77 w 113"/>
                    <a:gd name="T55" fmla="*/ 44 h 108"/>
                    <a:gd name="T56" fmla="*/ 75 w 113"/>
                    <a:gd name="T57" fmla="*/ 66 h 108"/>
                    <a:gd name="T58" fmla="*/ 65 w 113"/>
                    <a:gd name="T59" fmla="*/ 41 h 108"/>
                    <a:gd name="T60" fmla="*/ 51 w 113"/>
                    <a:gd name="T61" fmla="*/ 41 h 108"/>
                    <a:gd name="T62" fmla="*/ 47 w 113"/>
                    <a:gd name="T63" fmla="*/ 44 h 108"/>
                    <a:gd name="T64" fmla="*/ 57 w 113"/>
                    <a:gd name="T65" fmla="*/ 67 h 108"/>
                    <a:gd name="T66" fmla="*/ 22 w 113"/>
                    <a:gd name="T67" fmla="*/ 62 h 108"/>
                    <a:gd name="T68" fmla="*/ 9 w 113"/>
                    <a:gd name="T69" fmla="*/ 54 h 108"/>
                    <a:gd name="T70" fmla="*/ 37 w 113"/>
                    <a:gd name="T71" fmla="*/ 42 h 108"/>
                    <a:gd name="T72" fmla="*/ 64 w 113"/>
                    <a:gd name="T73" fmla="*/ 50 h 108"/>
                    <a:gd name="T74" fmla="*/ 64 w 113"/>
                    <a:gd name="T75" fmla="*/ 50 h 108"/>
                    <a:gd name="T76" fmla="*/ 50 w 113"/>
                    <a:gd name="T77" fmla="*/ 53 h 108"/>
                    <a:gd name="T78" fmla="*/ 49 w 113"/>
                    <a:gd name="T79" fmla="*/ 57 h 108"/>
                    <a:gd name="T80" fmla="*/ 51 w 113"/>
                    <a:gd name="T81" fmla="*/ 52 h 108"/>
                    <a:gd name="T82" fmla="*/ 56 w 113"/>
                    <a:gd name="T83" fmla="*/ 45 h 108"/>
                    <a:gd name="T84" fmla="*/ 58 w 113"/>
                    <a:gd name="T85" fmla="*/ 45 h 108"/>
                    <a:gd name="T86" fmla="*/ 60 w 113"/>
                    <a:gd name="T87" fmla="*/ 4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3" h="108">
                      <a:moveTo>
                        <a:pt x="57" y="42"/>
                      </a:moveTo>
                      <a:cubicBezTo>
                        <a:pt x="63" y="42"/>
                        <a:pt x="68" y="47"/>
                        <a:pt x="68" y="54"/>
                      </a:cubicBezTo>
                      <a:cubicBezTo>
                        <a:pt x="68" y="60"/>
                        <a:pt x="63" y="65"/>
                        <a:pt x="57" y="65"/>
                      </a:cubicBezTo>
                      <a:cubicBezTo>
                        <a:pt x="50" y="65"/>
                        <a:pt x="45" y="60"/>
                        <a:pt x="45" y="54"/>
                      </a:cubicBezTo>
                      <a:cubicBezTo>
                        <a:pt x="45" y="47"/>
                        <a:pt x="50" y="42"/>
                        <a:pt x="57" y="42"/>
                      </a:cubicBezTo>
                      <a:close/>
                      <a:moveTo>
                        <a:pt x="48" y="32"/>
                      </a:moveTo>
                      <a:cubicBezTo>
                        <a:pt x="36" y="32"/>
                        <a:pt x="26" y="34"/>
                        <a:pt x="19" y="37"/>
                      </a:cubicBezTo>
                      <a:cubicBezTo>
                        <a:pt x="7" y="41"/>
                        <a:pt x="0" y="47"/>
                        <a:pt x="0" y="54"/>
                      </a:cubicBezTo>
                      <a:cubicBezTo>
                        <a:pt x="0" y="60"/>
                        <a:pt x="7" y="66"/>
                        <a:pt x="17" y="70"/>
                      </a:cubicBezTo>
                      <a:cubicBezTo>
                        <a:pt x="13" y="80"/>
                        <a:pt x="12" y="89"/>
                        <a:pt x="17" y="93"/>
                      </a:cubicBezTo>
                      <a:cubicBezTo>
                        <a:pt x="22" y="98"/>
                        <a:pt x="31" y="98"/>
                        <a:pt x="42" y="92"/>
                      </a:cubicBezTo>
                      <a:cubicBezTo>
                        <a:pt x="48" y="89"/>
                        <a:pt x="55" y="84"/>
                        <a:pt x="62" y="78"/>
                      </a:cubicBezTo>
                      <a:cubicBezTo>
                        <a:pt x="48" y="78"/>
                        <a:pt x="48" y="78"/>
                        <a:pt x="48" y="78"/>
                      </a:cubicBezTo>
                      <a:cubicBezTo>
                        <a:pt x="44" y="81"/>
                        <a:pt x="41" y="83"/>
                        <a:pt x="38" y="84"/>
                      </a:cubicBezTo>
                      <a:cubicBezTo>
                        <a:pt x="31" y="88"/>
                        <a:pt x="25" y="89"/>
                        <a:pt x="23" y="87"/>
                      </a:cubicBezTo>
                      <a:cubicBezTo>
                        <a:pt x="21" y="85"/>
                        <a:pt x="23" y="80"/>
                        <a:pt x="26" y="73"/>
                      </a:cubicBezTo>
                      <a:cubicBezTo>
                        <a:pt x="26" y="73"/>
                        <a:pt x="26" y="73"/>
                        <a:pt x="26" y="73"/>
                      </a:cubicBezTo>
                      <a:cubicBezTo>
                        <a:pt x="35" y="75"/>
                        <a:pt x="45" y="76"/>
                        <a:pt x="57" y="76"/>
                      </a:cubicBezTo>
                      <a:cubicBezTo>
                        <a:pt x="64" y="76"/>
                        <a:pt x="71" y="75"/>
                        <a:pt x="77" y="74"/>
                      </a:cubicBezTo>
                      <a:cubicBezTo>
                        <a:pt x="78" y="77"/>
                        <a:pt x="78" y="80"/>
                        <a:pt x="79" y="82"/>
                      </a:cubicBezTo>
                      <a:cubicBezTo>
                        <a:pt x="79" y="90"/>
                        <a:pt x="79" y="95"/>
                        <a:pt x="76" y="96"/>
                      </a:cubicBezTo>
                      <a:cubicBezTo>
                        <a:pt x="74" y="98"/>
                        <a:pt x="69" y="95"/>
                        <a:pt x="64" y="89"/>
                      </a:cubicBezTo>
                      <a:cubicBezTo>
                        <a:pt x="62" y="88"/>
                        <a:pt x="61" y="86"/>
                        <a:pt x="60" y="84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91"/>
                        <a:pt x="56" y="93"/>
                        <a:pt x="57" y="95"/>
                      </a:cubicBezTo>
                      <a:cubicBezTo>
                        <a:pt x="65" y="104"/>
                        <a:pt x="74" y="108"/>
                        <a:pt x="80" y="105"/>
                      </a:cubicBezTo>
                      <a:cubicBezTo>
                        <a:pt x="86" y="102"/>
                        <a:pt x="89" y="93"/>
                        <a:pt x="88" y="81"/>
                      </a:cubicBezTo>
                      <a:cubicBezTo>
                        <a:pt x="87" y="79"/>
                        <a:pt x="87" y="76"/>
                        <a:pt x="86" y="73"/>
                      </a:cubicBezTo>
                      <a:cubicBezTo>
                        <a:pt x="89" y="72"/>
                        <a:pt x="92" y="71"/>
                        <a:pt x="95" y="70"/>
                      </a:cubicBezTo>
                      <a:cubicBezTo>
                        <a:pt x="106" y="67"/>
                        <a:pt x="113" y="61"/>
                        <a:pt x="113" y="54"/>
                      </a:cubicBezTo>
                      <a:cubicBezTo>
                        <a:pt x="113" y="47"/>
                        <a:pt x="106" y="41"/>
                        <a:pt x="95" y="37"/>
                      </a:cubicBezTo>
                      <a:cubicBezTo>
                        <a:pt x="88" y="35"/>
                        <a:pt x="80" y="33"/>
                        <a:pt x="70" y="32"/>
                      </a:cubicBezTo>
                      <a:cubicBezTo>
                        <a:pt x="69" y="31"/>
                        <a:pt x="69" y="29"/>
                        <a:pt x="68" y="28"/>
                      </a:cubicBezTo>
                      <a:cubicBezTo>
                        <a:pt x="70" y="26"/>
                        <a:pt x="73" y="24"/>
                        <a:pt x="76" y="23"/>
                      </a:cubicBezTo>
                      <a:cubicBezTo>
                        <a:pt x="83" y="20"/>
                        <a:pt x="88" y="18"/>
                        <a:pt x="90" y="20"/>
                      </a:cubicBezTo>
                      <a:cubicBezTo>
                        <a:pt x="92" y="22"/>
                        <a:pt x="91" y="27"/>
                        <a:pt x="88" y="33"/>
                      </a:cubicBez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101" y="26"/>
                        <a:pt x="101" y="18"/>
                        <a:pt x="96" y="14"/>
                      </a:cubicBezTo>
                      <a:cubicBezTo>
                        <a:pt x="91" y="9"/>
                        <a:pt x="82" y="10"/>
                        <a:pt x="72" y="15"/>
                      </a:cubicBezTo>
                      <a:cubicBezTo>
                        <a:pt x="69" y="16"/>
                        <a:pt x="66" y="18"/>
                        <a:pt x="63" y="20"/>
                      </a:cubicBezTo>
                      <a:cubicBezTo>
                        <a:pt x="60" y="17"/>
                        <a:pt x="58" y="15"/>
                        <a:pt x="56" y="12"/>
                      </a:cubicBezTo>
                      <a:cubicBezTo>
                        <a:pt x="48" y="4"/>
                        <a:pt x="39" y="0"/>
                        <a:pt x="33" y="3"/>
                      </a:cubicBezTo>
                      <a:cubicBezTo>
                        <a:pt x="27" y="6"/>
                        <a:pt x="24" y="14"/>
                        <a:pt x="26" y="26"/>
                      </a:cubicBezTo>
                      <a:cubicBezTo>
                        <a:pt x="26" y="27"/>
                        <a:pt x="26" y="28"/>
                        <a:pt x="26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7"/>
                        <a:pt x="35" y="26"/>
                        <a:pt x="34" y="25"/>
                      </a:cubicBezTo>
                      <a:cubicBezTo>
                        <a:pt x="34" y="17"/>
                        <a:pt x="34" y="12"/>
                        <a:pt x="37" y="11"/>
                      </a:cubicBezTo>
                      <a:cubicBezTo>
                        <a:pt x="39" y="10"/>
                        <a:pt x="44" y="13"/>
                        <a:pt x="49" y="18"/>
                      </a:cubicBezTo>
                      <a:cubicBezTo>
                        <a:pt x="51" y="20"/>
                        <a:pt x="53" y="23"/>
                        <a:pt x="55" y="25"/>
                      </a:cubicBezTo>
                      <a:cubicBezTo>
                        <a:pt x="53" y="27"/>
                        <a:pt x="50" y="30"/>
                        <a:pt x="48" y="32"/>
                      </a:cubicBezTo>
                      <a:close/>
                      <a:moveTo>
                        <a:pt x="75" y="42"/>
                      </a:moveTo>
                      <a:cubicBezTo>
                        <a:pt x="82" y="43"/>
                        <a:pt x="87" y="44"/>
                        <a:pt x="92" y="45"/>
                      </a:cubicBezTo>
                      <a:cubicBezTo>
                        <a:pt x="99" y="48"/>
                        <a:pt x="104" y="51"/>
                        <a:pt x="104" y="54"/>
                      </a:cubicBezTo>
                      <a:cubicBezTo>
                        <a:pt x="104" y="56"/>
                        <a:pt x="99" y="59"/>
                        <a:pt x="92" y="62"/>
                      </a:cubicBezTo>
                      <a:cubicBezTo>
                        <a:pt x="89" y="63"/>
                        <a:pt x="87" y="63"/>
                        <a:pt x="84" y="64"/>
                      </a:cubicBezTo>
                      <a:cubicBezTo>
                        <a:pt x="82" y="58"/>
                        <a:pt x="80" y="51"/>
                        <a:pt x="77" y="44"/>
                      </a:cubicBezTo>
                      <a:cubicBezTo>
                        <a:pt x="76" y="44"/>
                        <a:pt x="76" y="43"/>
                        <a:pt x="75" y="42"/>
                      </a:cubicBezTo>
                      <a:close/>
                      <a:moveTo>
                        <a:pt x="75" y="66"/>
                      </a:moveTo>
                      <a:cubicBezTo>
                        <a:pt x="73" y="60"/>
                        <a:pt x="71" y="54"/>
                        <a:pt x="69" y="48"/>
                      </a:cubicBezTo>
                      <a:cubicBezTo>
                        <a:pt x="67" y="46"/>
                        <a:pt x="66" y="43"/>
                        <a:pt x="65" y="41"/>
                      </a:cubicBezTo>
                      <a:cubicBezTo>
                        <a:pt x="62" y="41"/>
                        <a:pt x="59" y="41"/>
                        <a:pt x="57" y="41"/>
                      </a:cubicBezTo>
                      <a:cubicBezTo>
                        <a:pt x="55" y="41"/>
                        <a:pt x="53" y="41"/>
                        <a:pt x="51" y="41"/>
                      </a:cubicBezTo>
                      <a:cubicBezTo>
                        <a:pt x="50" y="42"/>
                        <a:pt x="49" y="43"/>
                        <a:pt x="47" y="44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1" y="51"/>
                        <a:pt x="35" y="58"/>
                        <a:pt x="31" y="64"/>
                      </a:cubicBezTo>
                      <a:cubicBezTo>
                        <a:pt x="38" y="66"/>
                        <a:pt x="47" y="67"/>
                        <a:pt x="57" y="67"/>
                      </a:cubicBezTo>
                      <a:cubicBezTo>
                        <a:pt x="63" y="67"/>
                        <a:pt x="69" y="66"/>
                        <a:pt x="75" y="66"/>
                      </a:cubicBezTo>
                      <a:close/>
                      <a:moveTo>
                        <a:pt x="22" y="62"/>
                      </a:moveTo>
                      <a:cubicBezTo>
                        <a:pt x="22" y="62"/>
                        <a:pt x="22" y="62"/>
                        <a:pt x="22" y="62"/>
                      </a:cubicBezTo>
                      <a:cubicBezTo>
                        <a:pt x="14" y="59"/>
                        <a:pt x="9" y="56"/>
                        <a:pt x="9" y="54"/>
                      </a:cubicBezTo>
                      <a:cubicBezTo>
                        <a:pt x="9" y="51"/>
                        <a:pt x="14" y="48"/>
                        <a:pt x="22" y="45"/>
                      </a:cubicBezTo>
                      <a:cubicBezTo>
                        <a:pt x="26" y="44"/>
                        <a:pt x="31" y="43"/>
                        <a:pt x="37" y="42"/>
                      </a:cubicBezTo>
                      <a:cubicBezTo>
                        <a:pt x="31" y="49"/>
                        <a:pt x="26" y="56"/>
                        <a:pt x="22" y="62"/>
                      </a:cubicBezTo>
                      <a:close/>
                      <a:moveTo>
                        <a:pt x="64" y="50"/>
                      </a:moveTo>
                      <a:cubicBezTo>
                        <a:pt x="63" y="55"/>
                        <a:pt x="61" y="59"/>
                        <a:pt x="57" y="62"/>
                      </a:cubicBezTo>
                      <a:cubicBezTo>
                        <a:pt x="63" y="62"/>
                        <a:pt x="66" y="55"/>
                        <a:pt x="64" y="50"/>
                      </a:cubicBezTo>
                      <a:close/>
                      <a:moveTo>
                        <a:pt x="49" y="57"/>
                      </a:moveTo>
                      <a:cubicBezTo>
                        <a:pt x="49" y="55"/>
                        <a:pt x="50" y="54"/>
                        <a:pt x="50" y="53"/>
                      </a:cubicBezTo>
                      <a:cubicBezTo>
                        <a:pt x="49" y="52"/>
                        <a:pt x="49" y="52"/>
                        <a:pt x="49" y="52"/>
                      </a:cubicBezTo>
                      <a:cubicBezTo>
                        <a:pt x="48" y="54"/>
                        <a:pt x="48" y="55"/>
                        <a:pt x="49" y="57"/>
                      </a:cubicBezTo>
                      <a:close/>
                      <a:moveTo>
                        <a:pt x="49" y="50"/>
                      </a:move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3" y="50"/>
                        <a:pt x="55" y="49"/>
                        <a:pt x="57" y="47"/>
                      </a:cubicBez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3" y="45"/>
                        <a:pt x="50" y="47"/>
                        <a:pt x="49" y="50"/>
                      </a:cubicBezTo>
                      <a:close/>
                      <a:moveTo>
                        <a:pt x="58" y="45"/>
                      </a:move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9" y="46"/>
                        <a:pt x="59" y="46"/>
                        <a:pt x="60" y="46"/>
                      </a:cubicBezTo>
                      <a:cubicBezTo>
                        <a:pt x="59" y="45"/>
                        <a:pt x="58" y="45"/>
                        <a:pt x="58" y="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endParaRPr>
                </a:p>
              </p:txBody>
            </p:sp>
            <p:sp>
              <p:nvSpPr>
                <p:cNvPr id="22" name="矩形 52"/>
                <p:cNvSpPr/>
                <p:nvPr/>
              </p:nvSpPr>
              <p:spPr>
                <a:xfrm rot="18900000">
                  <a:off x="994076" y="1660213"/>
                  <a:ext cx="1574711" cy="157471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</p:grpSp>
        </p:grpSp>
        <p:pic>
          <p:nvPicPr>
            <p:cNvPr id="32" name="图片 5" descr="隐私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0480" y="4297680"/>
              <a:ext cx="386080" cy="38608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804316" y="4290881"/>
            <a:ext cx="5630821" cy="1075983"/>
            <a:chOff x="451481" y="4116221"/>
            <a:chExt cx="5630821" cy="1075983"/>
          </a:xfrm>
        </p:grpSpPr>
        <p:grpSp>
          <p:nvGrpSpPr>
            <p:cNvPr id="9" name="组 35"/>
            <p:cNvGrpSpPr/>
            <p:nvPr/>
          </p:nvGrpSpPr>
          <p:grpSpPr>
            <a:xfrm>
              <a:off x="451481" y="4116221"/>
              <a:ext cx="5630821" cy="1075983"/>
              <a:chOff x="-213629" y="-3540009"/>
              <a:chExt cx="10966750" cy="2095615"/>
            </a:xfrm>
          </p:grpSpPr>
          <p:sp>
            <p:nvSpPr>
              <p:cNvPr id="10" name="文本框 36"/>
              <p:cNvSpPr txBox="1"/>
              <p:nvPr/>
            </p:nvSpPr>
            <p:spPr>
              <a:xfrm>
                <a:off x="3283974" y="-3540009"/>
                <a:ext cx="7469147" cy="173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3. </a:t>
                </a:r>
                <a:r>
                  <a:rPr lang="zh-Hans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去中心化委托簿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endParaRPr>
              </a:p>
              <a:p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解决数字资产交易所如何</a:t>
                </a:r>
                <a:r>
                  <a:rPr lang="zh-Hans" altLang="en-US" sz="16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有效</a:t>
                </a:r>
                <a:r>
                  <a:rPr lang="zh-CN" altLang="en-US" sz="16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连接</a:t>
                </a:r>
                <a:r>
                  <a:rPr lang="zh-Hans" altLang="en-US" sz="16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买卖</a:t>
                </a:r>
                <a:r>
                  <a:rPr lang="zh-Hans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rPr>
                  <a:t>双方的问题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ckwell" panose="02060603020205020403"/>
                  <a:sym typeface="+mn-lt"/>
                </a:endParaRPr>
              </a:p>
            </p:txBody>
          </p:sp>
          <p:grpSp>
            <p:nvGrpSpPr>
              <p:cNvPr id="11" name="组 37"/>
              <p:cNvGrpSpPr/>
              <p:nvPr/>
            </p:nvGrpSpPr>
            <p:grpSpPr>
              <a:xfrm>
                <a:off x="-213629" y="-3222945"/>
                <a:ext cx="2986037" cy="1778551"/>
                <a:chOff x="-435559" y="-3222945"/>
                <a:chExt cx="2986037" cy="1778551"/>
              </a:xfrm>
            </p:grpSpPr>
            <p:sp>
              <p:nvSpPr>
                <p:cNvPr id="12" name="矩形 38"/>
                <p:cNvSpPr>
                  <a:spLocks noChangeAspect="1"/>
                </p:cNvSpPr>
                <p:nvPr/>
              </p:nvSpPr>
              <p:spPr>
                <a:xfrm rot="18900000">
                  <a:off x="817197" y="-3222945"/>
                  <a:ext cx="1574709" cy="1574708"/>
                </a:xfrm>
                <a:prstGeom prst="rect">
                  <a:avLst/>
                </a:prstGeom>
                <a:solidFill>
                  <a:srgbClr val="1C48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  <p:sp>
              <p:nvSpPr>
                <p:cNvPr id="13" name="Freeform 329"/>
                <p:cNvSpPr>
                  <a:spLocks noChangeAspect="1" noEditPoints="1"/>
                </p:cNvSpPr>
                <p:nvPr/>
              </p:nvSpPr>
              <p:spPr bwMode="auto">
                <a:xfrm>
                  <a:off x="-435559" y="-1922961"/>
                  <a:ext cx="676700" cy="478567"/>
                </a:xfrm>
                <a:custGeom>
                  <a:avLst/>
                  <a:gdLst>
                    <a:gd name="T0" fmla="*/ 18 w 222"/>
                    <a:gd name="T1" fmla="*/ 113 h 157"/>
                    <a:gd name="T2" fmla="*/ 94 w 222"/>
                    <a:gd name="T3" fmla="*/ 113 h 157"/>
                    <a:gd name="T4" fmla="*/ 107 w 222"/>
                    <a:gd name="T5" fmla="*/ 157 h 157"/>
                    <a:gd name="T6" fmla="*/ 5 w 222"/>
                    <a:gd name="T7" fmla="*/ 157 h 157"/>
                    <a:gd name="T8" fmla="*/ 18 w 222"/>
                    <a:gd name="T9" fmla="*/ 113 h 157"/>
                    <a:gd name="T10" fmla="*/ 18 w 222"/>
                    <a:gd name="T11" fmla="*/ 113 h 157"/>
                    <a:gd name="T12" fmla="*/ 209 w 222"/>
                    <a:gd name="T13" fmla="*/ 73 h 157"/>
                    <a:gd name="T14" fmla="*/ 209 w 222"/>
                    <a:gd name="T15" fmla="*/ 86 h 157"/>
                    <a:gd name="T16" fmla="*/ 220 w 222"/>
                    <a:gd name="T17" fmla="*/ 95 h 157"/>
                    <a:gd name="T18" fmla="*/ 207 w 222"/>
                    <a:gd name="T19" fmla="*/ 95 h 157"/>
                    <a:gd name="T20" fmla="*/ 200 w 222"/>
                    <a:gd name="T21" fmla="*/ 106 h 157"/>
                    <a:gd name="T22" fmla="*/ 200 w 222"/>
                    <a:gd name="T23" fmla="*/ 93 h 157"/>
                    <a:gd name="T24" fmla="*/ 187 w 222"/>
                    <a:gd name="T25" fmla="*/ 84 h 157"/>
                    <a:gd name="T26" fmla="*/ 200 w 222"/>
                    <a:gd name="T27" fmla="*/ 86 h 157"/>
                    <a:gd name="T28" fmla="*/ 209 w 222"/>
                    <a:gd name="T29" fmla="*/ 73 h 157"/>
                    <a:gd name="T30" fmla="*/ 209 w 222"/>
                    <a:gd name="T31" fmla="*/ 73 h 157"/>
                    <a:gd name="T32" fmla="*/ 20 w 222"/>
                    <a:gd name="T33" fmla="*/ 84 h 157"/>
                    <a:gd name="T34" fmla="*/ 14 w 222"/>
                    <a:gd name="T35" fmla="*/ 95 h 157"/>
                    <a:gd name="T36" fmla="*/ 0 w 222"/>
                    <a:gd name="T37" fmla="*/ 95 h 157"/>
                    <a:gd name="T38" fmla="*/ 11 w 222"/>
                    <a:gd name="T39" fmla="*/ 102 h 157"/>
                    <a:gd name="T40" fmla="*/ 11 w 222"/>
                    <a:gd name="T41" fmla="*/ 115 h 157"/>
                    <a:gd name="T42" fmla="*/ 18 w 222"/>
                    <a:gd name="T43" fmla="*/ 104 h 157"/>
                    <a:gd name="T44" fmla="*/ 34 w 222"/>
                    <a:gd name="T45" fmla="*/ 104 h 157"/>
                    <a:gd name="T46" fmla="*/ 20 w 222"/>
                    <a:gd name="T47" fmla="*/ 97 h 157"/>
                    <a:gd name="T48" fmla="*/ 20 w 222"/>
                    <a:gd name="T49" fmla="*/ 84 h 157"/>
                    <a:gd name="T50" fmla="*/ 20 w 222"/>
                    <a:gd name="T51" fmla="*/ 84 h 157"/>
                    <a:gd name="T52" fmla="*/ 82 w 222"/>
                    <a:gd name="T53" fmla="*/ 0 h 157"/>
                    <a:gd name="T54" fmla="*/ 80 w 222"/>
                    <a:gd name="T55" fmla="*/ 26 h 157"/>
                    <a:gd name="T56" fmla="*/ 105 w 222"/>
                    <a:gd name="T57" fmla="*/ 42 h 157"/>
                    <a:gd name="T58" fmla="*/ 78 w 222"/>
                    <a:gd name="T59" fmla="*/ 39 h 157"/>
                    <a:gd name="T60" fmla="*/ 62 w 222"/>
                    <a:gd name="T61" fmla="*/ 64 h 157"/>
                    <a:gd name="T62" fmla="*/ 65 w 222"/>
                    <a:gd name="T63" fmla="*/ 37 h 157"/>
                    <a:gd name="T64" fmla="*/ 40 w 222"/>
                    <a:gd name="T65" fmla="*/ 22 h 157"/>
                    <a:gd name="T66" fmla="*/ 67 w 222"/>
                    <a:gd name="T67" fmla="*/ 22 h 157"/>
                    <a:gd name="T68" fmla="*/ 82 w 222"/>
                    <a:gd name="T69" fmla="*/ 0 h 157"/>
                    <a:gd name="T70" fmla="*/ 82 w 222"/>
                    <a:gd name="T71" fmla="*/ 0 h 157"/>
                    <a:gd name="T72" fmla="*/ 133 w 222"/>
                    <a:gd name="T73" fmla="*/ 113 h 157"/>
                    <a:gd name="T74" fmla="*/ 209 w 222"/>
                    <a:gd name="T75" fmla="*/ 113 h 157"/>
                    <a:gd name="T76" fmla="*/ 222 w 222"/>
                    <a:gd name="T77" fmla="*/ 157 h 157"/>
                    <a:gd name="T78" fmla="*/ 120 w 222"/>
                    <a:gd name="T79" fmla="*/ 157 h 157"/>
                    <a:gd name="T80" fmla="*/ 133 w 222"/>
                    <a:gd name="T81" fmla="*/ 113 h 157"/>
                    <a:gd name="T82" fmla="*/ 133 w 222"/>
                    <a:gd name="T83" fmla="*/ 113 h 157"/>
                    <a:gd name="T84" fmla="*/ 74 w 222"/>
                    <a:gd name="T85" fmla="*/ 55 h 157"/>
                    <a:gd name="T86" fmla="*/ 60 w 222"/>
                    <a:gd name="T87" fmla="*/ 99 h 157"/>
                    <a:gd name="T88" fmla="*/ 162 w 222"/>
                    <a:gd name="T89" fmla="*/ 99 h 157"/>
                    <a:gd name="T90" fmla="*/ 149 w 222"/>
                    <a:gd name="T91" fmla="*/ 55 h 157"/>
                    <a:gd name="T92" fmla="*/ 74 w 222"/>
                    <a:gd name="T93" fmla="*/ 55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22" h="157">
                      <a:moveTo>
                        <a:pt x="18" y="113"/>
                      </a:moveTo>
                      <a:lnTo>
                        <a:pt x="94" y="113"/>
                      </a:lnTo>
                      <a:lnTo>
                        <a:pt x="107" y="157"/>
                      </a:lnTo>
                      <a:lnTo>
                        <a:pt x="5" y="157"/>
                      </a:lnTo>
                      <a:lnTo>
                        <a:pt x="18" y="113"/>
                      </a:lnTo>
                      <a:lnTo>
                        <a:pt x="18" y="113"/>
                      </a:lnTo>
                      <a:close/>
                      <a:moveTo>
                        <a:pt x="209" y="73"/>
                      </a:moveTo>
                      <a:lnTo>
                        <a:pt x="209" y="86"/>
                      </a:lnTo>
                      <a:lnTo>
                        <a:pt x="220" y="95"/>
                      </a:lnTo>
                      <a:lnTo>
                        <a:pt x="207" y="95"/>
                      </a:lnTo>
                      <a:lnTo>
                        <a:pt x="200" y="106"/>
                      </a:lnTo>
                      <a:lnTo>
                        <a:pt x="200" y="93"/>
                      </a:lnTo>
                      <a:lnTo>
                        <a:pt x="187" y="84"/>
                      </a:lnTo>
                      <a:lnTo>
                        <a:pt x="200" y="86"/>
                      </a:lnTo>
                      <a:lnTo>
                        <a:pt x="209" y="73"/>
                      </a:lnTo>
                      <a:lnTo>
                        <a:pt x="209" y="73"/>
                      </a:lnTo>
                      <a:close/>
                      <a:moveTo>
                        <a:pt x="20" y="84"/>
                      </a:moveTo>
                      <a:lnTo>
                        <a:pt x="14" y="95"/>
                      </a:lnTo>
                      <a:lnTo>
                        <a:pt x="0" y="95"/>
                      </a:lnTo>
                      <a:lnTo>
                        <a:pt x="11" y="102"/>
                      </a:lnTo>
                      <a:lnTo>
                        <a:pt x="11" y="115"/>
                      </a:lnTo>
                      <a:lnTo>
                        <a:pt x="18" y="104"/>
                      </a:lnTo>
                      <a:lnTo>
                        <a:pt x="34" y="104"/>
                      </a:lnTo>
                      <a:lnTo>
                        <a:pt x="20" y="97"/>
                      </a:lnTo>
                      <a:lnTo>
                        <a:pt x="20" y="84"/>
                      </a:lnTo>
                      <a:lnTo>
                        <a:pt x="20" y="84"/>
                      </a:lnTo>
                      <a:close/>
                      <a:moveTo>
                        <a:pt x="82" y="0"/>
                      </a:moveTo>
                      <a:lnTo>
                        <a:pt x="80" y="26"/>
                      </a:lnTo>
                      <a:lnTo>
                        <a:pt x="105" y="42"/>
                      </a:lnTo>
                      <a:lnTo>
                        <a:pt x="78" y="39"/>
                      </a:lnTo>
                      <a:lnTo>
                        <a:pt x="62" y="64"/>
                      </a:lnTo>
                      <a:lnTo>
                        <a:pt x="65" y="37"/>
                      </a:lnTo>
                      <a:lnTo>
                        <a:pt x="40" y="22"/>
                      </a:lnTo>
                      <a:lnTo>
                        <a:pt x="67" y="22"/>
                      </a:lnTo>
                      <a:lnTo>
                        <a:pt x="82" y="0"/>
                      </a:lnTo>
                      <a:lnTo>
                        <a:pt x="82" y="0"/>
                      </a:lnTo>
                      <a:close/>
                      <a:moveTo>
                        <a:pt x="133" y="113"/>
                      </a:moveTo>
                      <a:lnTo>
                        <a:pt x="209" y="113"/>
                      </a:lnTo>
                      <a:lnTo>
                        <a:pt x="222" y="157"/>
                      </a:lnTo>
                      <a:lnTo>
                        <a:pt x="120" y="157"/>
                      </a:lnTo>
                      <a:lnTo>
                        <a:pt x="133" y="113"/>
                      </a:lnTo>
                      <a:lnTo>
                        <a:pt x="133" y="113"/>
                      </a:lnTo>
                      <a:close/>
                      <a:moveTo>
                        <a:pt x="74" y="55"/>
                      </a:moveTo>
                      <a:lnTo>
                        <a:pt x="60" y="99"/>
                      </a:lnTo>
                      <a:lnTo>
                        <a:pt x="162" y="99"/>
                      </a:lnTo>
                      <a:lnTo>
                        <a:pt x="149" y="55"/>
                      </a:lnTo>
                      <a:lnTo>
                        <a:pt x="74" y="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  <a:sym typeface="+mn-lt"/>
                  </a:endParaRPr>
                </a:p>
              </p:txBody>
            </p:sp>
            <p:sp>
              <p:nvSpPr>
                <p:cNvPr id="14" name="矩形 42"/>
                <p:cNvSpPr>
                  <a:spLocks noChangeAspect="1"/>
                </p:cNvSpPr>
                <p:nvPr/>
              </p:nvSpPr>
              <p:spPr>
                <a:xfrm rot="18900000">
                  <a:off x="975769" y="-3222943"/>
                  <a:ext cx="1574709" cy="1574710"/>
                </a:xfrm>
                <a:prstGeom prst="rect">
                  <a:avLst/>
                </a:prstGeom>
                <a:noFill/>
                <a:ln>
                  <a:solidFill>
                    <a:srgbClr val="1C48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Rockwell" panose="02060603020205020403"/>
                  </a:endParaRPr>
                </a:p>
              </p:txBody>
            </p:sp>
          </p:grpSp>
        </p:grpSp>
        <p:pic>
          <p:nvPicPr>
            <p:cNvPr id="39" name="Picture 38" descr="A close up of a sign&#10;&#10;Description generated with very high confidence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6927" y="4409907"/>
              <a:ext cx="600677" cy="600677"/>
            </a:xfrm>
            <a:prstGeom prst="rect">
              <a:avLst/>
            </a:prstGeom>
          </p:spPr>
        </p:pic>
      </p:grpSp>
      <p:sp>
        <p:nvSpPr>
          <p:cNvPr id="33" name="文本框 4">
            <a:extLst>
              <a:ext uri="{FF2B5EF4-FFF2-40B4-BE49-F238E27FC236}">
                <a16:creationId xmlns:a16="http://schemas.microsoft.com/office/drawing/2014/main" xmlns="" id="{C0C1B9D2-DF81-FB41-A470-69F422FD606A}"/>
              </a:ext>
            </a:extLst>
          </p:cNvPr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技术架构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xmlns="" id="{4F9AF49A-CA14-0342-99FA-A1134C001958}"/>
              </a:ext>
            </a:extLst>
          </p:cNvPr>
          <p:cNvSpPr txBox="1"/>
          <p:nvPr/>
        </p:nvSpPr>
        <p:spPr>
          <a:xfrm>
            <a:off x="1215177" y="311545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三项核心技术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4"/>
          <p:cNvSpPr txBox="1"/>
          <p:nvPr/>
        </p:nvSpPr>
        <p:spPr>
          <a:xfrm>
            <a:off x="3172855" y="2635874"/>
            <a:ext cx="585679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我们提到的支付通道正是闪电网络和雷电网络！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0" y="1028700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371360" y="2056254"/>
            <a:ext cx="1522211" cy="1105572"/>
            <a:chOff x="2779695" y="2267567"/>
            <a:chExt cx="1522211" cy="1105572"/>
          </a:xfrm>
        </p:grpSpPr>
        <p:pic>
          <p:nvPicPr>
            <p:cNvPr id="5" name="Picture 4" descr="Image result for wallet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36" y="2267567"/>
              <a:ext cx="683284" cy="68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79695" y="3003807"/>
              <a:ext cx="152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Special Wallet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9159" y="2378232"/>
              <a:ext cx="683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A&amp;B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122985" y="2583763"/>
            <a:ext cx="3660912" cy="0"/>
          </a:xfrm>
          <a:prstGeom prst="straightConnector1">
            <a:avLst/>
          </a:prstGeom>
          <a:ln w="19050">
            <a:solidFill>
              <a:srgbClr val="1A47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576389" y="2548781"/>
            <a:ext cx="3488360" cy="34982"/>
          </a:xfrm>
          <a:prstGeom prst="straightConnector1">
            <a:avLst/>
          </a:prstGeom>
          <a:ln w="19050">
            <a:solidFill>
              <a:srgbClr val="1A47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1" name="Picture 10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14" name="Picture 13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17" name="Straight Connector 16"/>
            <p:cNvCxnSpPr>
              <a:stCxn id="18" idx="3"/>
              <a:endCxn id="23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Hexagon 17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4">
            <a:extLst>
              <a:ext uri="{FF2B5EF4-FFF2-40B4-BE49-F238E27FC236}">
                <a16:creationId xmlns:a16="http://schemas.microsoft.com/office/drawing/2014/main" xmlns="" id="{38BCC1D2-6FC1-3441-A344-F45887E1C3A9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9" idx="5"/>
          </p:cNvCxnSpPr>
          <p:nvPr/>
        </p:nvCxnSpPr>
        <p:spPr>
          <a:xfrm flipV="1">
            <a:off x="2523250" y="3162650"/>
            <a:ext cx="2692986" cy="1977988"/>
          </a:xfrm>
          <a:prstGeom prst="straightConnector1">
            <a:avLst/>
          </a:prstGeom>
          <a:ln w="19050">
            <a:solidFill>
              <a:srgbClr val="1A4786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06695" y="3481052"/>
            <a:ext cx="133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336F"/>
                </a:solidFill>
              </a:rPr>
              <a:t>Deposit: </a:t>
            </a:r>
            <a:r>
              <a:rPr lang="en-US" dirty="0">
                <a:solidFill>
                  <a:srgbClr val="13336F"/>
                </a:solidFill>
              </a:rPr>
              <a:t>100 LTC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1" name="Picture 10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14" name="Picture 13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pic>
        <p:nvPicPr>
          <p:cNvPr id="16" name="Picture 6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641" b="27577"/>
          <a:stretch>
            <a:fillRect/>
          </a:stretch>
        </p:blipFill>
        <p:spPr bwMode="auto">
          <a:xfrm>
            <a:off x="1599657" y="4100273"/>
            <a:ext cx="1536766" cy="6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18" name="Straight Connector 17"/>
            <p:cNvCxnSpPr>
              <a:stCxn id="19" idx="3"/>
              <a:endCxn id="24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xagon 18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0824" y="2056254"/>
            <a:ext cx="730961" cy="683284"/>
            <a:chOff x="3199159" y="2267567"/>
            <a:chExt cx="730961" cy="683284"/>
          </a:xfrm>
        </p:grpSpPr>
        <p:pic>
          <p:nvPicPr>
            <p:cNvPr id="27" name="Picture 26" descr="Image result for wallet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36" y="2267567"/>
              <a:ext cx="683284" cy="68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199159" y="2378232"/>
              <a:ext cx="683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A&amp;B</a:t>
              </a:r>
            </a:p>
          </p:txBody>
        </p:sp>
      </p:grpSp>
      <p:pic>
        <p:nvPicPr>
          <p:cNvPr id="31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371360" y="2792494"/>
            <a:ext cx="152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336F"/>
                </a:solidFill>
              </a:rPr>
              <a:t>Special Wallet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58838" y="3371779"/>
            <a:ext cx="133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336F"/>
                </a:solidFill>
              </a:rPr>
              <a:t>Deposit:</a:t>
            </a:r>
          </a:p>
          <a:p>
            <a:r>
              <a:rPr lang="en-US" dirty="0">
                <a:solidFill>
                  <a:srgbClr val="13336F"/>
                </a:solidFill>
              </a:rPr>
              <a:t>0 LTC</a:t>
            </a:r>
          </a:p>
        </p:txBody>
      </p:sp>
      <p:pic>
        <p:nvPicPr>
          <p:cNvPr id="32" name="Picture 6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641" b="27577"/>
          <a:stretch>
            <a:fillRect/>
          </a:stretch>
        </p:blipFill>
        <p:spPr bwMode="auto">
          <a:xfrm>
            <a:off x="8726944" y="3991000"/>
            <a:ext cx="1536766" cy="6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>
            <a:stCxn id="24" idx="4"/>
          </p:cNvCxnSpPr>
          <p:nvPr/>
        </p:nvCxnSpPr>
        <p:spPr>
          <a:xfrm flipH="1" flipV="1">
            <a:off x="6852455" y="3196738"/>
            <a:ext cx="2984582" cy="1959210"/>
          </a:xfrm>
          <a:prstGeom prst="straightConnector1">
            <a:avLst/>
          </a:prstGeom>
          <a:ln w="19050">
            <a:solidFill>
              <a:srgbClr val="1A4786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xmlns="" id="{399EE4F2-9423-9C45-9CF8-340CED9DE917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38500" y="3008079"/>
            <a:ext cx="13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100 LTC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68235" y="2397328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40492" y="2847126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8758" y="3008079"/>
            <a:ext cx="7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0 LTC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1393" y="3429000"/>
            <a:ext cx="7740126" cy="0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8721" y="3573265"/>
            <a:ext cx="191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Payment Channel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6" name="Picture 15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19" name="Picture 18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22" name="Straight Connector 21"/>
            <p:cNvCxnSpPr>
              <a:stCxn id="23" idx="3"/>
              <a:endCxn id="28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Hexagon 22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543" y="3517647"/>
            <a:ext cx="414685" cy="4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774889" y="1291675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A&amp;B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318531" y="2564507"/>
            <a:ext cx="1238707" cy="19256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28446" y="2499051"/>
            <a:ext cx="1574078" cy="6078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5790824" y="2056254"/>
            <a:ext cx="730961" cy="683284"/>
            <a:chOff x="3199159" y="2267567"/>
            <a:chExt cx="730961" cy="683284"/>
          </a:xfrm>
        </p:grpSpPr>
        <p:pic>
          <p:nvPicPr>
            <p:cNvPr id="44" name="Picture 43" descr="Image result for wallet icon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36" y="2267567"/>
              <a:ext cx="683284" cy="68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199159" y="2378232"/>
              <a:ext cx="683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A&amp;B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371360" y="2792494"/>
            <a:ext cx="152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336F"/>
                </a:solidFill>
              </a:rPr>
              <a:t>Special Wallet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190173" y="2123795"/>
            <a:ext cx="813865" cy="843269"/>
            <a:chOff x="3190173" y="2123795"/>
            <a:chExt cx="813865" cy="843269"/>
          </a:xfrm>
        </p:grpSpPr>
        <p:pic>
          <p:nvPicPr>
            <p:cNvPr id="48" name="Picture 2" descr="Image result for doc symbol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173" y="21531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3286763" y="21237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A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406693" y="2112095"/>
            <a:ext cx="813865" cy="843269"/>
            <a:chOff x="8406693" y="2112095"/>
            <a:chExt cx="813865" cy="843269"/>
          </a:xfrm>
        </p:grpSpPr>
        <p:pic>
          <p:nvPicPr>
            <p:cNvPr id="51" name="Picture 2" descr="Image result for doc symbol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693" y="21414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8503283" y="21120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B</a:t>
              </a:r>
            </a:p>
          </p:txBody>
        </p:sp>
      </p:grpSp>
      <p:sp>
        <p:nvSpPr>
          <p:cNvPr id="42" name="文本框 4">
            <a:extLst>
              <a:ext uri="{FF2B5EF4-FFF2-40B4-BE49-F238E27FC236}">
                <a16:creationId xmlns:a16="http://schemas.microsoft.com/office/drawing/2014/main" xmlns="" id="{F2F70E90-39B6-3A40-ACAC-25C0F79F51A7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litco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7747" y="1752595"/>
            <a:ext cx="756261" cy="7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38500" y="3008079"/>
            <a:ext cx="13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100 LTC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68235" y="2397328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0492" y="2847126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11393" y="3429000"/>
            <a:ext cx="7740126" cy="0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7" name="Picture 16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20" name="Picture 19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23" name="Straight Connector 22"/>
            <p:cNvCxnSpPr>
              <a:stCxn id="24" idx="3"/>
              <a:endCxn id="29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Hexagon 23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138721" y="3573265"/>
            <a:ext cx="191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Payment Channel</a:t>
            </a:r>
          </a:p>
        </p:txBody>
      </p:sp>
      <p:pic>
        <p:nvPicPr>
          <p:cNvPr id="33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543" y="3517647"/>
            <a:ext cx="414685" cy="4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3190173" y="2123795"/>
            <a:ext cx="813865" cy="843269"/>
            <a:chOff x="3190173" y="2123795"/>
            <a:chExt cx="813865" cy="843269"/>
          </a:xfrm>
        </p:grpSpPr>
        <p:pic>
          <p:nvPicPr>
            <p:cNvPr id="36" name="Picture 2" descr="Image result for doc symbol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173" y="21531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286763" y="21237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A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406693" y="2112095"/>
            <a:ext cx="813865" cy="843269"/>
            <a:chOff x="8406693" y="2112095"/>
            <a:chExt cx="813865" cy="843269"/>
          </a:xfrm>
        </p:grpSpPr>
        <p:pic>
          <p:nvPicPr>
            <p:cNvPr id="39" name="Picture 2" descr="Image result for doc symbol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693" y="21414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8503283" y="21120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B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78758" y="3008079"/>
            <a:ext cx="7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0 LTC</a:t>
            </a: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xmlns="" id="{E5A9E591-64CD-4C4F-8138-E6758442FF0A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37969 -0.003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行业痛点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8"/>
          <p:cNvSpPr txBox="1"/>
          <p:nvPr/>
        </p:nvSpPr>
        <p:spPr>
          <a:xfrm>
            <a:off x="1534294" y="2047511"/>
            <a:ext cx="10390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业务本地化，且交易所间互相分隔独立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品种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有限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难以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维持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高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流动性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6" name="八边形 9"/>
          <p:cNvSpPr/>
          <p:nvPr/>
        </p:nvSpPr>
        <p:spPr>
          <a:xfrm>
            <a:off x="1134910" y="2166380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八边形 10"/>
          <p:cNvSpPr/>
          <p:nvPr/>
        </p:nvSpPr>
        <p:spPr>
          <a:xfrm>
            <a:off x="1134913" y="2761118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八边形 11"/>
          <p:cNvSpPr/>
          <p:nvPr/>
        </p:nvSpPr>
        <p:spPr>
          <a:xfrm>
            <a:off x="1134910" y="3355856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八边形 12"/>
          <p:cNvSpPr/>
          <p:nvPr/>
        </p:nvSpPr>
        <p:spPr>
          <a:xfrm>
            <a:off x="1211753" y="4545332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八边形 13"/>
          <p:cNvSpPr/>
          <p:nvPr/>
        </p:nvSpPr>
        <p:spPr>
          <a:xfrm>
            <a:off x="1211752" y="5095663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1512863" y="1505189"/>
            <a:ext cx="1012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12" name="文本框 14"/>
          <p:cNvSpPr txBox="1"/>
          <p:nvPr/>
        </p:nvSpPr>
        <p:spPr>
          <a:xfrm>
            <a:off x="1524681" y="3919277"/>
            <a:ext cx="1012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投资者：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863" y="4446258"/>
            <a:ext cx="10411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各</a:t>
            </a:r>
            <a:r>
              <a:rPr lang="zh-Hans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之间</a:t>
            </a:r>
            <a:r>
              <a:rPr lang="zh-Hans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价差大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跨交易所交易效率低且费用高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需要在不同的交易所开通并验证</a:t>
            </a:r>
            <a:r>
              <a:rPr lang="zh-Hans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账号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744328" y="184529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八边形 13"/>
          <p:cNvSpPr/>
          <p:nvPr/>
        </p:nvSpPr>
        <p:spPr>
          <a:xfrm>
            <a:off x="1209504" y="5615454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Image result for litco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47152" y="1732957"/>
            <a:ext cx="756261" cy="7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52918" y="3008079"/>
            <a:ext cx="13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99 LTC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68235" y="2397328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0492" y="2847126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11393" y="3429000"/>
            <a:ext cx="7740126" cy="0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7" name="Picture 16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20" name="Picture 19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23" name="Straight Connector 22"/>
            <p:cNvCxnSpPr>
              <a:stCxn id="24" idx="3"/>
              <a:endCxn id="29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Hexagon 23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138721" y="3573265"/>
            <a:ext cx="191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Payment Channel</a:t>
            </a:r>
          </a:p>
        </p:txBody>
      </p:sp>
      <p:pic>
        <p:nvPicPr>
          <p:cNvPr id="32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543" y="3517647"/>
            <a:ext cx="414685" cy="4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3190173" y="2123795"/>
            <a:ext cx="813865" cy="843269"/>
            <a:chOff x="3190173" y="2123795"/>
            <a:chExt cx="813865" cy="843269"/>
          </a:xfrm>
        </p:grpSpPr>
        <p:pic>
          <p:nvPicPr>
            <p:cNvPr id="36" name="Picture 2" descr="Image result for doc symbol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173" y="21531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286763" y="21237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A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406693" y="2112095"/>
            <a:ext cx="813865" cy="843269"/>
            <a:chOff x="8406693" y="2112095"/>
            <a:chExt cx="813865" cy="843269"/>
          </a:xfrm>
        </p:grpSpPr>
        <p:pic>
          <p:nvPicPr>
            <p:cNvPr id="39" name="Picture 2" descr="Image result for doc symbol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693" y="21414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8503283" y="21120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B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78758" y="3008079"/>
            <a:ext cx="7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1 LTC</a:t>
            </a: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xmlns="" id="{7ADD64DC-D150-AC44-9599-016D9C538C2B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Image result for litco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47152" y="1732957"/>
            <a:ext cx="756261" cy="7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63192" y="3008079"/>
            <a:ext cx="13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99 LTC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68235" y="2397328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0492" y="2847126"/>
            <a:ext cx="68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11393" y="3429000"/>
            <a:ext cx="7740126" cy="0"/>
          </a:xfrm>
          <a:prstGeom prst="straightConnector1">
            <a:avLst/>
          </a:prstGeom>
          <a:ln w="19050" cmpd="sng">
            <a:solidFill>
              <a:srgbClr val="1A4786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6074" y="2194493"/>
            <a:ext cx="1781175" cy="1609725"/>
            <a:chOff x="346074" y="2194493"/>
            <a:chExt cx="1781175" cy="1609725"/>
          </a:xfrm>
        </p:grpSpPr>
        <p:pic>
          <p:nvPicPr>
            <p:cNvPr id="17" name="Picture 16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6074" y="2194493"/>
              <a:ext cx="1781175" cy="16097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1601" y="2583763"/>
              <a:ext cx="1445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64749" y="2194493"/>
            <a:ext cx="1781175" cy="1609725"/>
            <a:chOff x="10064749" y="2194493"/>
            <a:chExt cx="1781175" cy="1609725"/>
          </a:xfrm>
        </p:grpSpPr>
        <p:pic>
          <p:nvPicPr>
            <p:cNvPr id="20" name="Picture 19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64749" y="2194493"/>
              <a:ext cx="1781175" cy="1609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246593" y="2583763"/>
              <a:ext cx="141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3336F"/>
                  </a:solidFill>
                </a:rPr>
                <a:t>Exchange</a:t>
              </a:r>
              <a:r>
                <a:rPr lang="zh-CN" altLang="en-US" dirty="0">
                  <a:solidFill>
                    <a:srgbClr val="13336F"/>
                  </a:solidFill>
                </a:rPr>
                <a:t> </a:t>
              </a:r>
              <a:r>
                <a:rPr lang="en-US" altLang="zh-CN" dirty="0">
                  <a:solidFill>
                    <a:srgbClr val="13336F"/>
                  </a:solidFill>
                </a:rPr>
                <a:t>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63282" y="5140638"/>
            <a:ext cx="9033723" cy="960330"/>
            <a:chOff x="1908921" y="5140638"/>
            <a:chExt cx="9033723" cy="960330"/>
          </a:xfrm>
        </p:grpSpPr>
        <p:cxnSp>
          <p:nvCxnSpPr>
            <p:cNvPr id="23" name="Straight Connector 22"/>
            <p:cNvCxnSpPr>
              <a:stCxn id="24" idx="3"/>
              <a:endCxn id="29" idx="0"/>
            </p:cNvCxnSpPr>
            <p:nvPr/>
          </p:nvCxnSpPr>
          <p:spPr>
            <a:xfrm>
              <a:off x="1908921" y="5613148"/>
              <a:ext cx="9033723" cy="15310"/>
            </a:xfrm>
            <a:prstGeom prst="line">
              <a:avLst/>
            </a:prstGeom>
            <a:ln w="19050">
              <a:solidFill>
                <a:srgbClr val="133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Hexagon 23"/>
            <p:cNvSpPr/>
            <p:nvPr/>
          </p:nvSpPr>
          <p:spPr>
            <a:xfrm>
              <a:off x="1908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3496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50839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6671421" y="514063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8258921" y="51432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9846421" y="5155948"/>
              <a:ext cx="1096223" cy="945020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138721" y="3573265"/>
            <a:ext cx="191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Payment Channel</a:t>
            </a:r>
          </a:p>
        </p:txBody>
      </p:sp>
      <p:pic>
        <p:nvPicPr>
          <p:cNvPr id="32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543" y="3517647"/>
            <a:ext cx="414685" cy="4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27" y="5337798"/>
            <a:ext cx="550700" cy="5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4584402" y="-3645898"/>
            <a:ext cx="3023195" cy="12348540"/>
          </a:xfrm>
          <a:prstGeom prst="rect">
            <a:avLst/>
          </a:prstGeom>
        </p:spPr>
      </p:pic>
      <p:pic>
        <p:nvPicPr>
          <p:cNvPr id="39" name="图片 1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1A468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400000">
            <a:off x="4620008" y="-730921"/>
            <a:ext cx="2922981" cy="12348628"/>
          </a:xfrm>
          <a:prstGeom prst="rect">
            <a:avLst/>
          </a:prstGeom>
        </p:spPr>
      </p:pic>
      <p:sp>
        <p:nvSpPr>
          <p:cNvPr id="40" name="文本框 43"/>
          <p:cNvSpPr txBox="1"/>
          <p:nvPr/>
        </p:nvSpPr>
        <p:spPr>
          <a:xfrm>
            <a:off x="4390979" y="1272215"/>
            <a:ext cx="3636847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Rockwell" panose="02060603020205020403"/>
                <a:ea typeface="微软雅黑" panose="020B0503020204020204" charset="-122"/>
                <a:sym typeface="+mn-lt"/>
              </a:rPr>
              <a:t>Layer</a:t>
            </a:r>
            <a:r>
              <a:rPr lang="en-US" altLang="zh-CN" sz="2000" b="1" dirty="0">
                <a:latin typeface="Rockwell" panose="02060603020205020403"/>
                <a:cs typeface="Rockwell" panose="02060603020205020403"/>
                <a:sym typeface="+mn-lt"/>
              </a:rPr>
              <a:t> 2</a:t>
            </a:r>
          </a:p>
          <a:p>
            <a:pPr marL="285750" indent="-285750" algn="ctr"/>
            <a:r>
              <a:rPr lang="zh-CN" altLang="en-US" sz="1600" dirty="0" smtClean="0">
                <a:latin typeface="Rockwell" panose="02060603020205020403"/>
                <a:cs typeface="Rockwell" panose="02060603020205020403"/>
                <a:sym typeface="+mn-lt"/>
              </a:rPr>
              <a:t>支付通道</a:t>
            </a:r>
            <a:endParaRPr lang="en-US" altLang="zh-CN" sz="1600" dirty="0" smtClean="0">
              <a:latin typeface="Rockwell" panose="02060603020205020403"/>
              <a:cs typeface="Rockwell" panose="02060603020205020403"/>
              <a:sym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Rockwell" panose="02060603020205020403"/>
                <a:cs typeface="Rockwell" panose="02060603020205020403"/>
                <a:sym typeface="+mn-lt"/>
              </a:rPr>
              <a:t>建立在底层公链之上</a:t>
            </a:r>
            <a:endParaRPr lang="en-US" altLang="zh-CN" sz="1600" dirty="0" smtClean="0">
              <a:latin typeface="Rockwell" panose="02060603020205020403"/>
              <a:cs typeface="Rockwell" panose="02060603020205020403"/>
              <a:sym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Rockwell" panose="02060603020205020403"/>
                <a:cs typeface="Rockwell" panose="02060603020205020403"/>
                <a:sym typeface="+mn-lt"/>
              </a:rPr>
              <a:t>从公链上继承了所有的安全属性</a:t>
            </a:r>
            <a:endParaRPr lang="zh-CN" altLang="en-US" sz="1600" dirty="0">
              <a:latin typeface="Rockwell" panose="02060603020205020403"/>
              <a:cs typeface="Rockwell" panose="02060603020205020403"/>
              <a:sym typeface="+mn-lt"/>
            </a:endParaRPr>
          </a:p>
        </p:txBody>
      </p:sp>
      <p:sp>
        <p:nvSpPr>
          <p:cNvPr id="41" name="文本框 43"/>
          <p:cNvSpPr txBox="1"/>
          <p:nvPr/>
        </p:nvSpPr>
        <p:spPr>
          <a:xfrm>
            <a:off x="4277576" y="4149147"/>
            <a:ext cx="36368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Rockwell" panose="02060603020205020403"/>
                <a:ea typeface="微软雅黑" panose="020B0503020204020204" charset="-122"/>
                <a:sym typeface="+mn-lt"/>
              </a:rPr>
              <a:t>Layer</a:t>
            </a:r>
            <a:r>
              <a:rPr lang="en-US" altLang="zh-CN" sz="2000" b="1" dirty="0">
                <a:latin typeface="Rockwell" panose="02060603020205020403"/>
                <a:cs typeface="Rockwell" panose="02060603020205020403"/>
                <a:sym typeface="+mn-lt"/>
              </a:rPr>
              <a:t> 1</a:t>
            </a:r>
          </a:p>
          <a:p>
            <a:pPr algn="ctr"/>
            <a:r>
              <a:rPr lang="zh-CN" altLang="en-US" sz="1600" dirty="0" smtClean="0">
                <a:latin typeface="Rockwell" panose="02060603020205020403"/>
                <a:cs typeface="Rockwell" panose="02060603020205020403"/>
                <a:sym typeface="+mn-lt"/>
              </a:rPr>
              <a:t>底层公链</a:t>
            </a:r>
            <a:r>
              <a:rPr lang="en-US" altLang="zh-CN" sz="1600" dirty="0" smtClean="0">
                <a:latin typeface="Rockwell" panose="02060603020205020403"/>
                <a:cs typeface="Rockwell" panose="02060603020205020403"/>
                <a:sym typeface="+mn-lt"/>
              </a:rPr>
              <a:t> </a:t>
            </a:r>
            <a:endParaRPr lang="zh-CN" altLang="en-US" sz="1600" dirty="0">
              <a:latin typeface="Rockwell" panose="02060603020205020403"/>
              <a:cs typeface="Rockwell" panose="02060603020205020403"/>
              <a:sym typeface="+mn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190173" y="2123795"/>
            <a:ext cx="813865" cy="843269"/>
            <a:chOff x="3190173" y="2123795"/>
            <a:chExt cx="813865" cy="843269"/>
          </a:xfrm>
        </p:grpSpPr>
        <p:pic>
          <p:nvPicPr>
            <p:cNvPr id="37" name="Picture 2" descr="Image result for doc symbol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173" y="21531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3286763" y="21237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406693" y="2112095"/>
            <a:ext cx="813865" cy="843269"/>
            <a:chOff x="8406693" y="2112095"/>
            <a:chExt cx="813865" cy="843269"/>
          </a:xfrm>
        </p:grpSpPr>
        <p:pic>
          <p:nvPicPr>
            <p:cNvPr id="45" name="Picture 2" descr="Image result for doc symbol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693" y="2141499"/>
              <a:ext cx="813865" cy="81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8503283" y="2112095"/>
              <a:ext cx="308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23377"/>
                  </a:solidFill>
                </a:rPr>
                <a:t>B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78758" y="3008079"/>
            <a:ext cx="7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336F"/>
                </a:solidFill>
              </a:rPr>
              <a:t>1 LTC</a:t>
            </a: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xmlns="" id="{13028987-68DF-2C41-A335-F27FE910A017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3193" y="1159128"/>
            <a:ext cx="5485341" cy="5241548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2626419" y="1546718"/>
            <a:ext cx="619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路由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2322" y="3659071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7590" y="2930129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D</a:t>
            </a:r>
          </a:p>
        </p:txBody>
      </p:sp>
      <p:sp>
        <p:nvSpPr>
          <p:cNvPr id="13" name="Oval 12"/>
          <p:cNvSpPr/>
          <p:nvPr/>
        </p:nvSpPr>
        <p:spPr>
          <a:xfrm>
            <a:off x="6714450" y="4662166"/>
            <a:ext cx="605159" cy="6051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57812" y="2367541"/>
            <a:ext cx="605159" cy="6051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30215" y="4334398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35392" y="2039553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A</a:t>
            </a: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C52B320D-87C8-424A-A06F-14264A706343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3193" y="1159128"/>
            <a:ext cx="5485341" cy="52415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714450" y="4662166"/>
            <a:ext cx="605159" cy="6051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867403" y="4406900"/>
            <a:ext cx="814385" cy="4794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357812" y="2367541"/>
            <a:ext cx="605159" cy="6051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67363" y="2986854"/>
            <a:ext cx="69218" cy="8898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256259" y="3900166"/>
            <a:ext cx="605159" cy="6051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30215" y="4334398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2322" y="3659071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77590" y="2930129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5392" y="2039553"/>
            <a:ext cx="3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3336F"/>
                </a:solidFill>
              </a:rPr>
              <a:t>A</a:t>
            </a: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A27F7136-FCC3-4641-A0EE-81A3A80536E3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21" name="文本框 14">
            <a:extLst>
              <a:ext uri="{FF2B5EF4-FFF2-40B4-BE49-F238E27FC236}">
                <a16:creationId xmlns:a16="http://schemas.microsoft.com/office/drawing/2014/main" xmlns="" id="{8861877A-71E7-6446-B4EF-75F555980E40}"/>
              </a:ext>
            </a:extLst>
          </p:cNvPr>
          <p:cNvSpPr txBox="1"/>
          <p:nvPr/>
        </p:nvSpPr>
        <p:spPr>
          <a:xfrm>
            <a:off x="2626419" y="1546718"/>
            <a:ext cx="619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路由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01" t="22838" r="11611" b="21232"/>
          <a:stretch>
            <a:fillRect/>
          </a:stretch>
        </p:blipFill>
        <p:spPr>
          <a:xfrm>
            <a:off x="1253218" y="1241321"/>
            <a:ext cx="9546335" cy="50696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44655" y="2867082"/>
            <a:ext cx="1763460" cy="167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799552" y="3200686"/>
            <a:ext cx="1430324" cy="1150885"/>
            <a:chOff x="5056543" y="3946329"/>
            <a:chExt cx="1430324" cy="1150885"/>
          </a:xfrm>
        </p:grpSpPr>
        <p:grpSp>
          <p:nvGrpSpPr>
            <p:cNvPr id="13" name="Group 12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77" y="3184186"/>
            <a:ext cx="907599" cy="1141107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8224BFE4-EFF0-D047-ADBC-31DB53F50DAE}"/>
              </a:ext>
            </a:extLst>
          </p:cNvPr>
          <p:cNvSpPr txBox="1"/>
          <p:nvPr/>
        </p:nvSpPr>
        <p:spPr>
          <a:xfrm>
            <a:off x="1253218" y="189240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1.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支付通道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79102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2.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原子互换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01" t="22838" r="11611" b="21232"/>
          <a:stretch>
            <a:fillRect/>
          </a:stretch>
        </p:blipFill>
        <p:spPr>
          <a:xfrm>
            <a:off x="1253218" y="1241321"/>
            <a:ext cx="9546335" cy="506961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799552" y="3200686"/>
            <a:ext cx="1430324" cy="1150885"/>
            <a:chOff x="5056543" y="3946329"/>
            <a:chExt cx="1430324" cy="1150885"/>
          </a:xfrm>
        </p:grpSpPr>
        <p:grpSp>
          <p:nvGrpSpPr>
            <p:cNvPr id="8" name="Group 7"/>
            <p:cNvGrpSpPr/>
            <p:nvPr/>
          </p:nvGrpSpPr>
          <p:grpSpPr>
            <a:xfrm>
              <a:off x="5356652" y="3946329"/>
              <a:ext cx="830105" cy="829934"/>
              <a:chOff x="5152931" y="3908743"/>
              <a:chExt cx="830105" cy="829934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186153" y="3908743"/>
                <a:ext cx="796883" cy="790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152931" y="3908743"/>
                <a:ext cx="829934" cy="829934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5056543" y="4736473"/>
              <a:ext cx="1430324" cy="3607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A4786"/>
                  </a:solidFill>
                  <a:latin typeface="Rockwell" panose="02060603020205020403" pitchFamily="18" charset="0"/>
                </a:rPr>
                <a:t>Bob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77" y="3184186"/>
            <a:ext cx="907599" cy="1141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8"/>
          <p:cNvSpPr txBox="1"/>
          <p:nvPr/>
        </p:nvSpPr>
        <p:spPr>
          <a:xfrm>
            <a:off x="1524681" y="2049707"/>
            <a:ext cx="10390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对于两种不同资产无需信用背书的交易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无需中间人及第三方保障服务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如何实现：通过原子性的保证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	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交易双方的两笔转账要么同时发生，要么都不发生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	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	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技术：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Hashed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TimeLock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 Contracts (HTLCs)</a:t>
            </a:r>
          </a:p>
        </p:txBody>
      </p:sp>
      <p:sp>
        <p:nvSpPr>
          <p:cNvPr id="6" name="八边形 9"/>
          <p:cNvSpPr/>
          <p:nvPr/>
        </p:nvSpPr>
        <p:spPr>
          <a:xfrm>
            <a:off x="1134910" y="2166380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八边形 11"/>
          <p:cNvSpPr/>
          <p:nvPr/>
        </p:nvSpPr>
        <p:spPr>
          <a:xfrm>
            <a:off x="1134910" y="3355856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八边形 11"/>
          <p:cNvSpPr/>
          <p:nvPr/>
        </p:nvSpPr>
        <p:spPr>
          <a:xfrm>
            <a:off x="2164840" y="3994836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八边形 10"/>
          <p:cNvSpPr/>
          <p:nvPr/>
        </p:nvSpPr>
        <p:spPr>
          <a:xfrm>
            <a:off x="2155639" y="2737228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八边形 11"/>
          <p:cNvSpPr/>
          <p:nvPr/>
        </p:nvSpPr>
        <p:spPr>
          <a:xfrm>
            <a:off x="2155638" y="4609811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A close up of a sign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88532" y="1671333"/>
            <a:ext cx="2704234" cy="3605645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12222F11-8CAD-064A-8B27-A324F3E02FDE}"/>
              </a:ext>
            </a:extLst>
          </p:cNvPr>
          <p:cNvSpPr txBox="1"/>
          <p:nvPr/>
        </p:nvSpPr>
        <p:spPr>
          <a:xfrm>
            <a:off x="1253218" y="189240"/>
            <a:ext cx="279102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2.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原子互换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3.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去中心化委托簿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446" y="160237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64744" y="5104438"/>
            <a:ext cx="19319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00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50181" y="1392382"/>
            <a:ext cx="1887644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80326" y="3161338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10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95154" y="3225479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05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8506" y="168258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64744" y="5104438"/>
            <a:ext cx="19319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b="1" dirty="0" err="1">
                <a:solidFill>
                  <a:srgbClr val="C00000"/>
                </a:solidFill>
              </a:rPr>
              <a:t>ExchC</a:t>
            </a:r>
            <a:r>
              <a:rPr lang="en-US" sz="1400" b="1" dirty="0">
                <a:solidFill>
                  <a:srgbClr val="C00000"/>
                </a:solidFill>
              </a:rPr>
              <a:t>: 5 BTC for 10 ZEC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50181" y="1392382"/>
            <a:ext cx="1887644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10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80326" y="3161338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10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5154" y="3225479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dirty="0">
                <a:solidFill>
                  <a:srgbClr val="1A4786"/>
                </a:solidFill>
              </a:rPr>
              <a:t>-</a:t>
            </a:r>
            <a:endParaRPr lang="en-US" sz="1000" dirty="0">
              <a:solidFill>
                <a:srgbClr val="1A4786"/>
              </a:solidFill>
            </a:endParaRP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26A3E8ED-7239-6248-A1B0-139D18B85862}"/>
              </a:ext>
            </a:extLst>
          </p:cNvPr>
          <p:cNvSpPr txBox="1"/>
          <p:nvPr/>
        </p:nvSpPr>
        <p:spPr>
          <a:xfrm>
            <a:off x="1253218" y="189240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3.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去中心化委托簿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8506" y="168258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0181" y="1392382"/>
            <a:ext cx="1887644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b="1" dirty="0" err="1">
                <a:solidFill>
                  <a:srgbClr val="C00000"/>
                </a:solidFill>
              </a:rPr>
              <a:t>ExchC</a:t>
            </a:r>
            <a:r>
              <a:rPr lang="en-US" sz="1400" b="1" dirty="0">
                <a:solidFill>
                  <a:srgbClr val="C00000"/>
                </a:solidFill>
              </a:rPr>
              <a:t>: 5 BTC for 10 ZEC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9" name="Rectangle 8"/>
          <p:cNvSpPr/>
          <p:nvPr/>
        </p:nvSpPr>
        <p:spPr>
          <a:xfrm>
            <a:off x="9980326" y="3161338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b="1" dirty="0" err="1">
                <a:solidFill>
                  <a:srgbClr val="C00000"/>
                </a:solidFill>
              </a:rPr>
              <a:t>ExchC</a:t>
            </a:r>
            <a:r>
              <a:rPr lang="en-US" sz="1400" b="1" dirty="0">
                <a:solidFill>
                  <a:srgbClr val="C00000"/>
                </a:solidFill>
              </a:rPr>
              <a:t>: 5 BTC for 10 ZEC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95154" y="3225479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b="1" dirty="0" err="1">
                <a:solidFill>
                  <a:srgbClr val="C00000"/>
                </a:solidFill>
              </a:rPr>
              <a:t>ExchC</a:t>
            </a:r>
            <a:r>
              <a:rPr lang="en-US" sz="1400" b="1" dirty="0">
                <a:solidFill>
                  <a:srgbClr val="C00000"/>
                </a:solidFill>
              </a:rPr>
              <a:t>: 5 BTC for 10 ZEC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4744" y="5104438"/>
            <a:ext cx="19319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400" b="1" dirty="0" err="1">
                <a:solidFill>
                  <a:srgbClr val="C00000"/>
                </a:solidFill>
              </a:rPr>
              <a:t>ExchC</a:t>
            </a:r>
            <a:r>
              <a:rPr lang="en-US" sz="1400" b="1" dirty="0">
                <a:solidFill>
                  <a:srgbClr val="C00000"/>
                </a:solidFill>
              </a:rPr>
              <a:t>: 5 BTC for 10 ZEC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xmlns="" id="{E911C25E-8B1C-3941-BE39-AFCD22CDADC5}"/>
              </a:ext>
            </a:extLst>
          </p:cNvPr>
          <p:cNvSpPr txBox="1"/>
          <p:nvPr/>
        </p:nvSpPr>
        <p:spPr>
          <a:xfrm>
            <a:off x="1253218" y="189240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3.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去中心化委托簿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516897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Exchange Union</a:t>
            </a:r>
            <a:r>
              <a:rPr lang="zh-Hans" altLang="en-US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愿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景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9"/>
          <p:cNvPicPr>
            <a:picLocks noChangeAspect="1"/>
          </p:cNvPicPr>
          <p:nvPr/>
        </p:nvPicPr>
        <p:blipFill rotWithShape="1">
          <a:blip r:embed="rId3" cstate="print"/>
          <a:srcRect r="66351" b="15073"/>
          <a:stretch>
            <a:fillRect/>
          </a:stretch>
        </p:blipFill>
        <p:spPr>
          <a:xfrm>
            <a:off x="6353221" y="2056254"/>
            <a:ext cx="1561219" cy="3518444"/>
          </a:xfrm>
          <a:prstGeom prst="rect">
            <a:avLst/>
          </a:prstGeom>
        </p:spPr>
      </p:pic>
      <p:pic>
        <p:nvPicPr>
          <p:cNvPr id="6" name="图片 10"/>
          <p:cNvPicPr>
            <a:picLocks noChangeAspect="1"/>
          </p:cNvPicPr>
          <p:nvPr/>
        </p:nvPicPr>
        <p:blipFill rotWithShape="1">
          <a:blip r:embed="rId3" cstate="print"/>
          <a:srcRect l="37481" r="28870" b="15073"/>
          <a:stretch>
            <a:fillRect/>
          </a:stretch>
        </p:blipFill>
        <p:spPr>
          <a:xfrm>
            <a:off x="8155514" y="2056254"/>
            <a:ext cx="1561219" cy="3518444"/>
          </a:xfrm>
          <a:prstGeom prst="rect">
            <a:avLst/>
          </a:prstGeom>
        </p:spPr>
      </p:pic>
      <p:pic>
        <p:nvPicPr>
          <p:cNvPr id="7" name="图片 11"/>
          <p:cNvPicPr>
            <a:picLocks noChangeAspect="1"/>
          </p:cNvPicPr>
          <p:nvPr/>
        </p:nvPicPr>
        <p:blipFill rotWithShape="1">
          <a:blip r:embed="rId3" cstate="print"/>
          <a:srcRect l="66351" b="15073"/>
          <a:stretch>
            <a:fillRect/>
          </a:stretch>
        </p:blipFill>
        <p:spPr>
          <a:xfrm>
            <a:off x="9957807" y="2056254"/>
            <a:ext cx="1561219" cy="3518444"/>
          </a:xfrm>
          <a:prstGeom prst="rect">
            <a:avLst/>
          </a:prstGeom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3221" y="2056254"/>
            <a:ext cx="1561221" cy="3518444"/>
          </a:xfrm>
          <a:prstGeom prst="rect">
            <a:avLst/>
          </a:prstGeom>
        </p:spPr>
      </p:pic>
      <p:pic>
        <p:nvPicPr>
          <p:cNvPr id="9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5514" y="2056254"/>
            <a:ext cx="1561221" cy="3518444"/>
          </a:xfrm>
          <a:prstGeom prst="rect">
            <a:avLst/>
          </a:prstGeom>
        </p:spPr>
      </p:pic>
      <p:pic>
        <p:nvPicPr>
          <p:cNvPr id="10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7805" y="2056254"/>
            <a:ext cx="1561221" cy="3518444"/>
          </a:xfrm>
          <a:prstGeom prst="rect">
            <a:avLst/>
          </a:prstGeom>
        </p:spPr>
      </p:pic>
      <p:sp>
        <p:nvSpPr>
          <p:cNvPr id="11" name="矩形 15"/>
          <p:cNvSpPr/>
          <p:nvPr/>
        </p:nvSpPr>
        <p:spPr>
          <a:xfrm>
            <a:off x="503858" y="2823415"/>
            <a:ext cx="5597395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“全球首家实现数字资产交易所间，即时且无需信用</a:t>
            </a:r>
            <a:r>
              <a:rPr lang="zh-Hans" altLang="en-US" sz="2400" i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背书</a:t>
            </a:r>
            <a:r>
              <a:rPr lang="zh-CN" altLang="en-US" sz="2400" i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的</a:t>
            </a:r>
            <a:r>
              <a:rPr lang="zh-Hans" altLang="en-US" sz="2400" i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</a:t>
            </a:r>
            <a:r>
              <a:rPr lang="zh-CN" altLang="en-US" sz="2400" i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</a:t>
            </a:r>
            <a:r>
              <a:rPr lang="zh-Hans" altLang="en-US" sz="2400" i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网络</a:t>
            </a:r>
            <a:r>
              <a:rPr lang="zh-Hans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。”</a:t>
            </a:r>
            <a:endParaRPr lang="en-US" altLang="zh-CN" sz="2400" i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>
              <a:lnSpc>
                <a:spcPct val="150000"/>
              </a:lnSpc>
            </a:pPr>
            <a:endParaRPr lang="en-US" altLang="zh-CN" sz="2400" i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3"/>
          <p:cNvSpPr/>
          <p:nvPr/>
        </p:nvSpPr>
        <p:spPr>
          <a:xfrm>
            <a:off x="1095780" y="2316600"/>
            <a:ext cx="10389960" cy="22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XU </a:t>
            </a:r>
            <a:r>
              <a:rPr 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node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 会将委托单散播到联盟中的各个节点</a:t>
            </a:r>
            <a:endParaRPr lang="en-US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→ XUC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将用来奖励委托单验证者</a:t>
            </a:r>
            <a:endParaRPr 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Rockwell" panose="02060603020205020403"/>
              <a:sym typeface="Rockwell" panose="02060603020205020403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→ XUC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将用来奖励流动性提供者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/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做市商</a:t>
            </a:r>
            <a:endParaRPr lang="en-US" sz="2000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  <a:cs typeface="Arial" panose="020B0604020202020204"/>
              <a:sym typeface="Arial" panose="020B0604020202020204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  <a:cs typeface="Arial" panose="020B0604020202020204"/>
              <a:sym typeface="Arial" panose="020B0604020202020204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为了证明委托单的真实性，在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Exchange Union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Rockwell" panose="02060603020205020403"/>
                <a:sym typeface="Rockwell" panose="02060603020205020403"/>
              </a:rPr>
              <a:t>中必须对委托单进行签名。</a:t>
            </a:r>
            <a:endParaRPr lang="en-US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Rockwell" panose="02060603020205020403"/>
              <a:sym typeface="Rockwell" panose="02060603020205020403"/>
            </a:endParaRPr>
          </a:p>
        </p:txBody>
      </p:sp>
      <p:sp>
        <p:nvSpPr>
          <p:cNvPr id="15" name="CustomShape 4"/>
          <p:cNvSpPr/>
          <p:nvPr/>
        </p:nvSpPr>
        <p:spPr>
          <a:xfrm>
            <a:off x="706260" y="2480741"/>
            <a:ext cx="236160" cy="236160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5"/>
          <p:cNvSpPr/>
          <p:nvPr/>
        </p:nvSpPr>
        <p:spPr>
          <a:xfrm>
            <a:off x="706260" y="4305758"/>
            <a:ext cx="236160" cy="236160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xmlns="" id="{748EA42E-26B1-8343-8D7A-2D3163F821C6}"/>
              </a:ext>
            </a:extLst>
          </p:cNvPr>
          <p:cNvSpPr txBox="1"/>
          <p:nvPr/>
        </p:nvSpPr>
        <p:spPr>
          <a:xfrm>
            <a:off x="1253218" y="189240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3. </a:t>
            </a:r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去中心化委托簿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15177" y="189240"/>
            <a:ext cx="265842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总结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2412941" y="2944632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交易所联盟技术并不是区块链！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benefi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2563" y="3884138"/>
            <a:ext cx="2884011" cy="23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1253218" y="1533676"/>
            <a:ext cx="5724644" cy="4555093"/>
            <a:chOff x="1253218" y="1878061"/>
            <a:chExt cx="5724644" cy="4555093"/>
          </a:xfrm>
        </p:grpSpPr>
        <p:sp>
          <p:nvSpPr>
            <p:cNvPr id="5" name="矩形 8"/>
            <p:cNvSpPr/>
            <p:nvPr/>
          </p:nvSpPr>
          <p:spPr>
            <a:xfrm>
              <a:off x="1253218" y="1878061"/>
              <a:ext cx="5724644" cy="4555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去中心化并开源</a:t>
              </a:r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核心技术：</a:t>
              </a:r>
              <a:endParaRPr lang="en-US" altLang="zh-Hans" sz="20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	1. 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支付通道</a:t>
              </a:r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	2. 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原子互换</a:t>
              </a:r>
              <a:endParaRPr lang="en-US" altLang="zh-Hans" sz="20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	3. 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去中心化委托簿</a:t>
              </a:r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受益者</a:t>
              </a: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交易所：增加利润和流动性</a:t>
              </a:r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交易者</a:t>
              </a:r>
              <a:r>
                <a:rPr lang="zh-Hans" altLang="en-US" sz="2000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更好的用户体验</a:t>
              </a:r>
              <a:r>
                <a:rPr lang="zh-Hans" altLang="en-US" sz="2000" dirty="0" smtClean="0">
                  <a:latin typeface="微软雅黑" pitchFamily="34" charset="-122"/>
                  <a:ea typeface="微软雅黑" pitchFamily="34" charset="-122"/>
                </a:rPr>
                <a:t>并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获得最优价格</a:t>
              </a:r>
              <a:endParaRPr lang="en-US" altLang="zh-Hans" sz="20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sz="2000" b="1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Hans" sz="2000" dirty="0">
                  <a:latin typeface="微软雅黑" pitchFamily="34" charset="-122"/>
                  <a:ea typeface="微软雅黑" pitchFamily="34" charset="-122"/>
                </a:rPr>
                <a:t>XUC</a:t>
              </a:r>
              <a:r>
                <a:rPr lang="zh-Hans" altLang="en-US" sz="2000" dirty="0">
                  <a:latin typeface="微软雅黑" pitchFamily="34" charset="-122"/>
                  <a:ea typeface="微软雅黑" pitchFamily="34" charset="-122"/>
                </a:rPr>
                <a:t>即是服务费用也是奖励机制</a:t>
              </a:r>
              <a:endParaRPr 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八边形 11"/>
            <p:cNvSpPr/>
            <p:nvPr/>
          </p:nvSpPr>
          <p:spPr>
            <a:xfrm>
              <a:off x="1782883" y="3884757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A4684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八边形 11"/>
            <p:cNvSpPr/>
            <p:nvPr/>
          </p:nvSpPr>
          <p:spPr>
            <a:xfrm>
              <a:off x="1782882" y="3418708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A4684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八边形 11"/>
            <p:cNvSpPr/>
            <p:nvPr/>
          </p:nvSpPr>
          <p:spPr>
            <a:xfrm>
              <a:off x="1782881" y="2964533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A4684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八边形 11"/>
            <p:cNvSpPr/>
            <p:nvPr/>
          </p:nvSpPr>
          <p:spPr>
            <a:xfrm>
              <a:off x="1782881" y="5418491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A4684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八边形 11"/>
            <p:cNvSpPr/>
            <p:nvPr/>
          </p:nvSpPr>
          <p:spPr>
            <a:xfrm>
              <a:off x="1782880" y="4940564"/>
              <a:ext cx="236601" cy="236601"/>
            </a:xfrm>
            <a:prstGeom prst="octagon">
              <a:avLst>
                <a:gd name="adj" fmla="val 48547"/>
              </a:avLst>
            </a:prstGeom>
            <a:solidFill>
              <a:srgbClr val="1A4684"/>
            </a:solidFill>
            <a:ln w="19050">
              <a:solidFill>
                <a:srgbClr val="1A4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文本框 4"/>
          <p:cNvSpPr txBox="1"/>
          <p:nvPr/>
        </p:nvSpPr>
        <p:spPr>
          <a:xfrm>
            <a:off x="1215177" y="189240"/>
            <a:ext cx="265842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总结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交易所联盟路线图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419" y="2339214"/>
            <a:ext cx="11207161" cy="29622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85396" y="2488792"/>
            <a:ext cx="1843943" cy="2875328"/>
          </a:xfrm>
          <a:prstGeom prst="rect">
            <a:avLst/>
          </a:prstGeom>
          <a:noFill/>
          <a:ln w="3810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1A478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 descr="bg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4"/>
          <p:cNvSpPr txBox="1"/>
          <p:nvPr/>
        </p:nvSpPr>
        <p:spPr>
          <a:xfrm>
            <a:off x="3978027" y="5673527"/>
            <a:ext cx="491474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Rockwell" panose="02060603020205020403"/>
                <a:ea typeface="等线" panose="02010600030101010101" charset="-122"/>
                <a:cs typeface="Rockwell" panose="02060603020205020403"/>
              </a:rPr>
              <a:t>exchangeunion.com</a:t>
            </a:r>
          </a:p>
        </p:txBody>
      </p:sp>
      <p:pic>
        <p:nvPicPr>
          <p:cNvPr id="5" name="Picture 2" descr="Image result for github logo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Photocopy detail="2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1609" y="4599917"/>
            <a:ext cx="850407" cy="8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telegram logo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artisticPhotocopy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37543" y="4598078"/>
            <a:ext cx="861272" cy="8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8012" y="4598078"/>
            <a:ext cx="814521" cy="81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4" t="26977" r="29811" b="27092"/>
          <a:stretch>
            <a:fillRect/>
          </a:stretch>
        </p:blipFill>
        <p:spPr>
          <a:xfrm>
            <a:off x="2505021" y="1207011"/>
            <a:ext cx="7214616" cy="1938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619490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Exchange Union</a:t>
            </a:r>
            <a:r>
              <a:rPr lang="zh-CN" altLang="en-US" sz="4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方案概览</a:t>
            </a:r>
            <a:endParaRPr lang="en-US" altLang="zh-CN" sz="4000" dirty="0" smtClean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8506" y="168258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766104" y="5849385"/>
            <a:ext cx="830105" cy="829934"/>
            <a:chOff x="5152931" y="3908743"/>
            <a:chExt cx="830105" cy="829934"/>
          </a:xfrm>
        </p:grpSpPr>
        <p:sp>
          <p:nvSpPr>
            <p:cNvPr id="17" name="Oval 16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000217" y="2560825"/>
            <a:ext cx="830105" cy="829934"/>
            <a:chOff x="5152931" y="3908743"/>
            <a:chExt cx="830105" cy="829934"/>
          </a:xfrm>
        </p:grpSpPr>
        <p:sp>
          <p:nvSpPr>
            <p:cNvPr id="20" name="Oval 19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798615" y="1108040"/>
            <a:ext cx="830105" cy="829934"/>
            <a:chOff x="5152931" y="3908743"/>
            <a:chExt cx="830105" cy="829934"/>
          </a:xfrm>
        </p:grpSpPr>
        <p:sp>
          <p:nvSpPr>
            <p:cNvPr id="23" name="Oval 22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343859" y="2331404"/>
            <a:ext cx="830105" cy="829934"/>
            <a:chOff x="5152931" y="3908743"/>
            <a:chExt cx="830105" cy="829934"/>
          </a:xfrm>
        </p:grpSpPr>
        <p:sp>
          <p:nvSpPr>
            <p:cNvPr id="26" name="Oval 25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63872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Exchange Union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方案概览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8506" y="168258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50181" y="1392382"/>
            <a:ext cx="1887644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050" dirty="0" err="1">
                <a:solidFill>
                  <a:srgbClr val="1A4786"/>
                </a:solidFill>
              </a:rPr>
              <a:t>ExchB</a:t>
            </a:r>
            <a:r>
              <a:rPr lang="en-US" sz="105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80326" y="3161338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100" dirty="0" err="1">
                <a:solidFill>
                  <a:srgbClr val="1A4786"/>
                </a:solidFill>
              </a:rPr>
              <a:t>ExchB</a:t>
            </a:r>
            <a:r>
              <a:rPr lang="en-US" sz="110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95154" y="3225479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050" dirty="0" err="1">
                <a:solidFill>
                  <a:srgbClr val="1A4786"/>
                </a:solidFill>
              </a:rPr>
              <a:t>ExchB</a:t>
            </a:r>
            <a:r>
              <a:rPr lang="en-US" sz="105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766104" y="5849385"/>
            <a:ext cx="830105" cy="829934"/>
            <a:chOff x="5152931" y="3908743"/>
            <a:chExt cx="830105" cy="829934"/>
          </a:xfrm>
        </p:grpSpPr>
        <p:sp>
          <p:nvSpPr>
            <p:cNvPr id="19" name="Oval 18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000217" y="2560825"/>
            <a:ext cx="830105" cy="829934"/>
            <a:chOff x="5152931" y="3908743"/>
            <a:chExt cx="830105" cy="829934"/>
          </a:xfrm>
        </p:grpSpPr>
        <p:sp>
          <p:nvSpPr>
            <p:cNvPr id="22" name="Oval 21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798615" y="1084290"/>
            <a:ext cx="830105" cy="829934"/>
            <a:chOff x="5152931" y="3908743"/>
            <a:chExt cx="830105" cy="829934"/>
          </a:xfrm>
        </p:grpSpPr>
        <p:sp>
          <p:nvSpPr>
            <p:cNvPr id="25" name="Oval 24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9343859" y="2331404"/>
            <a:ext cx="830105" cy="829934"/>
            <a:chOff x="5152931" y="3908743"/>
            <a:chExt cx="830105" cy="829934"/>
          </a:xfrm>
        </p:grpSpPr>
        <p:sp>
          <p:nvSpPr>
            <p:cNvPr id="28" name="Oval 27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6595793" y="5067357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050" dirty="0" err="1">
                <a:solidFill>
                  <a:srgbClr val="1A4786"/>
                </a:solidFill>
              </a:rPr>
              <a:t>ExchB</a:t>
            </a:r>
            <a:r>
              <a:rPr lang="en-US" sz="105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95793" y="5065142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050" dirty="0" err="1">
                <a:solidFill>
                  <a:srgbClr val="1A4786"/>
                </a:solidFill>
              </a:rPr>
              <a:t>ExchB</a:t>
            </a:r>
            <a:r>
              <a:rPr lang="en-US" sz="105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94983" y="3217859"/>
            <a:ext cx="1963883" cy="11684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Orderbook</a:t>
            </a:r>
            <a:endParaRPr lang="en-US" sz="1400" b="1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SELL</a:t>
            </a:r>
          </a:p>
          <a:p>
            <a:r>
              <a:rPr lang="en-US" sz="1050" dirty="0" err="1">
                <a:solidFill>
                  <a:srgbClr val="1A4786"/>
                </a:solidFill>
              </a:rPr>
              <a:t>ExchB</a:t>
            </a:r>
            <a:r>
              <a:rPr lang="en-US" sz="1050" dirty="0">
                <a:solidFill>
                  <a:srgbClr val="1A4786"/>
                </a:solidFill>
              </a:rPr>
              <a:t>: 100 ZEC for 20 BTC</a:t>
            </a:r>
          </a:p>
          <a:p>
            <a:endParaRPr lang="en-US" sz="1000" dirty="0">
              <a:solidFill>
                <a:srgbClr val="1A4786"/>
              </a:solidFill>
            </a:endParaRPr>
          </a:p>
          <a:p>
            <a:r>
              <a:rPr lang="en-US" sz="1000" b="1" dirty="0">
                <a:solidFill>
                  <a:srgbClr val="1A4786"/>
                </a:solidFill>
              </a:rPr>
              <a:t>BUY</a:t>
            </a:r>
          </a:p>
          <a:p>
            <a:r>
              <a:rPr lang="en-US" sz="1000" dirty="0" err="1">
                <a:solidFill>
                  <a:srgbClr val="1A4786"/>
                </a:solidFill>
              </a:rPr>
              <a:t>ExchA</a:t>
            </a:r>
            <a:r>
              <a:rPr lang="en-US" sz="1000" dirty="0">
                <a:solidFill>
                  <a:srgbClr val="1A4786"/>
                </a:solidFill>
              </a:rPr>
              <a:t>: 10 LTC for 20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17 -0.536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579 L 0.58958 -0.01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79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63872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Exchange Union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Rockwell" panose="02060603020205020403"/>
              </a:rPr>
              <a:t>方案概览</a:t>
            </a:r>
            <a:endParaRPr lang="en-US" altLang="zh-CN" sz="4000" dirty="0" smtClean="0">
              <a:latin typeface="微软雅黑" pitchFamily="34" charset="-122"/>
              <a:ea typeface="微软雅黑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90" t="10953"/>
          <a:stretch>
            <a:fillRect/>
          </a:stretch>
        </p:blipFill>
        <p:spPr>
          <a:xfrm>
            <a:off x="1672936" y="1394597"/>
            <a:ext cx="9149055" cy="4701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2936" y="1394597"/>
            <a:ext cx="1122219" cy="129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8506" y="1682588"/>
            <a:ext cx="2888675" cy="36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766104" y="5849385"/>
            <a:ext cx="830105" cy="829934"/>
            <a:chOff x="5152931" y="3908743"/>
            <a:chExt cx="830105" cy="829934"/>
          </a:xfrm>
        </p:grpSpPr>
        <p:sp>
          <p:nvSpPr>
            <p:cNvPr id="17" name="Oval 16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000217" y="2560825"/>
            <a:ext cx="830105" cy="829934"/>
            <a:chOff x="5152931" y="3908743"/>
            <a:chExt cx="830105" cy="829934"/>
          </a:xfrm>
        </p:grpSpPr>
        <p:sp>
          <p:nvSpPr>
            <p:cNvPr id="20" name="Oval 19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798615" y="1096165"/>
            <a:ext cx="830105" cy="829934"/>
            <a:chOff x="5152931" y="3908743"/>
            <a:chExt cx="830105" cy="829934"/>
          </a:xfrm>
        </p:grpSpPr>
        <p:sp>
          <p:nvSpPr>
            <p:cNvPr id="23" name="Oval 22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343859" y="2331404"/>
            <a:ext cx="830105" cy="829934"/>
            <a:chOff x="5152931" y="3908743"/>
            <a:chExt cx="830105" cy="829934"/>
          </a:xfrm>
        </p:grpSpPr>
        <p:sp>
          <p:nvSpPr>
            <p:cNvPr id="26" name="Oval 25"/>
            <p:cNvSpPr/>
            <p:nvPr/>
          </p:nvSpPr>
          <p:spPr>
            <a:xfrm>
              <a:off x="5186153" y="3908743"/>
              <a:ext cx="796883" cy="7901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52931" y="3908743"/>
              <a:ext cx="829934" cy="829934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6212442" y="4418221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20 ETC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67962" y="2440163"/>
            <a:ext cx="0" cy="2718081"/>
          </a:xfrm>
          <a:prstGeom prst="straightConnector1">
            <a:avLst/>
          </a:prstGeom>
          <a:ln w="47625">
            <a:solidFill>
              <a:srgbClr val="1A468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082059" y="2680971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10 LTC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74391" y="2399061"/>
            <a:ext cx="0" cy="2706370"/>
          </a:xfrm>
          <a:prstGeom prst="straightConnector1">
            <a:avLst/>
          </a:prstGeom>
          <a:ln w="47625">
            <a:solidFill>
              <a:srgbClr val="1A4684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887042" y="3982947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1 BTC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733729" y="3934330"/>
            <a:ext cx="6255344" cy="0"/>
          </a:xfrm>
          <a:prstGeom prst="straightConnector1">
            <a:avLst/>
          </a:prstGeom>
          <a:ln w="47625">
            <a:solidFill>
              <a:srgbClr val="1A468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992066" y="3330499"/>
            <a:ext cx="850244" cy="360741"/>
          </a:xfrm>
          <a:prstGeom prst="rect">
            <a:avLst/>
          </a:prstGeom>
          <a:solidFill>
            <a:schemeClr val="bg1"/>
          </a:solidFill>
          <a:ln w="19050">
            <a:solidFill>
              <a:srgbClr val="133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A4786"/>
                </a:solidFill>
              </a:rPr>
              <a:t>10 ETH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733729" y="3727703"/>
            <a:ext cx="6255344" cy="734"/>
          </a:xfrm>
          <a:prstGeom prst="straightConnector1">
            <a:avLst/>
          </a:prstGeom>
          <a:ln w="47625">
            <a:solidFill>
              <a:srgbClr val="1A4684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受益群体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5"/>
          <p:cNvSpPr/>
          <p:nvPr/>
        </p:nvSpPr>
        <p:spPr>
          <a:xfrm>
            <a:off x="1197030" y="1646246"/>
            <a:ext cx="4957327" cy="298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交易所：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>
              <a:lnSpc>
                <a:spcPct val="150000"/>
              </a:lnSpc>
            </a:pPr>
            <a:endParaRPr lang="en-US" altLang="zh-CN" sz="800" b="1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更大的用户基数</a:t>
            </a:r>
            <a:endParaRPr lang="en-US" altLang="zh-Hans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增加交易量</a:t>
            </a:r>
            <a:r>
              <a:rPr lang="zh-Hans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及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营收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增加交易流动性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健壮</a:t>
            </a:r>
            <a:r>
              <a:rPr lang="zh-Hans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的</a:t>
            </a: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去中心化</a:t>
            </a:r>
            <a:r>
              <a:rPr lang="zh-Hans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架构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9546" y="1637071"/>
            <a:ext cx="4213413" cy="298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缩小交易档差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获得最好的价格</a:t>
            </a:r>
            <a:endParaRPr lang="en-US" altLang="zh-Hans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开放全部的交易对</a:t>
            </a:r>
            <a:endParaRPr lang="en-US" altLang="zh-Hans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不需要开通验证多个账号</a:t>
            </a:r>
            <a:endParaRPr lang="zh-CN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pic>
        <p:nvPicPr>
          <p:cNvPr id="1026" name="Picture 2" descr="Image result for benefi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74441" y="5124597"/>
            <a:ext cx="19050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3"/>
          <p:cNvSpPr/>
          <p:nvPr/>
        </p:nvSpPr>
        <p:spPr>
          <a:xfrm>
            <a:off x="-16422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13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253218" y="18924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Hans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开发团队任务</a:t>
            </a:r>
            <a:endPara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</p:txBody>
      </p:sp>
      <p:cxnSp>
        <p:nvCxnSpPr>
          <p:cNvPr id="4" name="直线连接符 6"/>
          <p:cNvCxnSpPr/>
          <p:nvPr/>
        </p:nvCxnSpPr>
        <p:spPr>
          <a:xfrm flipV="1">
            <a:off x="-16422" y="1027554"/>
            <a:ext cx="12235350" cy="1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8"/>
          <p:cNvSpPr txBox="1"/>
          <p:nvPr/>
        </p:nvSpPr>
        <p:spPr>
          <a:xfrm>
            <a:off x="1528847" y="1684488"/>
            <a:ext cx="103902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建立一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个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连接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各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交易所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的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方案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：</a:t>
            </a:r>
            <a:r>
              <a:rPr lang="en-US" altLang="zh-Hans" sz="2000" b="1" dirty="0">
                <a:latin typeface="Rockwell" panose="02060603020205020403" pitchFamily="18" charset="0"/>
                <a:cs typeface="Rockwell" panose="02060603020205020403"/>
              </a:rPr>
              <a:t>XU</a:t>
            </a:r>
            <a:r>
              <a:rPr lang="zh-Hans" altLang="en-US" sz="2000" b="1" dirty="0">
                <a:latin typeface="Rockwell" panose="02060603020205020403" pitchFamily="18" charset="0"/>
                <a:cs typeface="Rockwell" panose="02060603020205020403"/>
              </a:rPr>
              <a:t> </a:t>
            </a:r>
            <a:r>
              <a:rPr lang="en-US" altLang="zh-Hans" sz="2000" b="1" dirty="0">
                <a:latin typeface="Rockwell" panose="02060603020205020403" pitchFamily="18" charset="0"/>
                <a:cs typeface="Rockwell" panose="02060603020205020403"/>
              </a:rPr>
              <a:t>Node</a:t>
            </a:r>
            <a:endParaRPr lang="en-US" altLang="zh-CN" sz="2000" b="1" dirty="0">
              <a:latin typeface="Rockwell" panose="02060603020205020403" pitchFamily="18" charset="0"/>
              <a:cs typeface="Rockwell" panose="02060603020205020403"/>
            </a:endParaRPr>
          </a:p>
          <a:p>
            <a:endParaRPr lang="en-US" altLang="zh-CN" sz="2000" dirty="0">
              <a:latin typeface="Rockwell" panose="02060603020205020403" pitchFamily="18" charset="0"/>
              <a:cs typeface="Rockwell" panose="02060603020205020403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是否开源？是的！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Rockwell" panose="02060603020205020403" pitchFamily="18" charset="0"/>
              <a:cs typeface="Rockwell" panose="02060603020205020403"/>
            </a:endParaRPr>
          </a:p>
          <a:p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目前我们最主要的任务：</a:t>
            </a:r>
            <a:r>
              <a:rPr lang="zh-Hans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建立开发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</a:rPr>
              <a:t>者社群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</a:endParaRPr>
          </a:p>
          <a:p>
            <a:endParaRPr lang="en-US" altLang="zh-CN" sz="2000" dirty="0">
              <a:latin typeface="Rockwell" panose="02060603020205020403" pitchFamily="18" charset="0"/>
              <a:cs typeface="Rockwell" panose="02060603020205020403"/>
            </a:endParaRPr>
          </a:p>
          <a:p>
            <a:r>
              <a:rPr lang="en-US" altLang="zh-CN" sz="2000" dirty="0">
                <a:latin typeface="Rockwell" panose="02060603020205020403" pitchFamily="18" charset="0"/>
                <a:cs typeface="Rockwell" panose="02060603020205020403"/>
              </a:rPr>
              <a:t>Bitcoin </a:t>
            </a:r>
            <a:r>
              <a:rPr lang="en-US" sz="2000" dirty="0">
                <a:solidFill>
                  <a:schemeClr val="dk1"/>
                </a:solidFill>
                <a:latin typeface="Rockwell" panose="02060603020205020403" pitchFamily="18" charset="0"/>
                <a:ea typeface="Rockwell" panose="02060603020205020403"/>
                <a:cs typeface="Rockwell" panose="02060603020205020403"/>
                <a:sym typeface="Rockwell" panose="02060603020205020403"/>
              </a:rPr>
              <a:t>→ </a:t>
            </a:r>
            <a:r>
              <a:rPr lang="zh-Hans" altLang="en-US" sz="20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开源开发的新时代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Wingdings" panose="05000000000000000000" pitchFamily="2" charset="2"/>
            </a:endParaRPr>
          </a:p>
          <a:p>
            <a:endParaRPr lang="en-US" altLang="zh-CN" sz="2000" dirty="0">
              <a:latin typeface="Rockwell" panose="02060603020205020403" pitchFamily="18" charset="0"/>
              <a:cs typeface="Rockwell" panose="02060603020205020403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我们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相信开源项目是能够自我维系的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→"/>
            </a:pP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开源方式提升项目的价值</a:t>
            </a:r>
            <a:endParaRPr lang="en-US" altLang="zh-CN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→"/>
            </a:pP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开源方式使得项目的激励机制更有价值</a:t>
            </a:r>
            <a:endParaRPr lang="en-US" altLang="zh-Hans" sz="20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→"/>
            </a:pPr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开源共享方式可以让开发者</a:t>
            </a:r>
            <a:r>
              <a:rPr lang="zh-CN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自由地</a:t>
            </a:r>
            <a:r>
              <a:rPr lang="zh-Hans" altLang="en-US" sz="20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ckwell" panose="02060603020205020403"/>
                <a:sym typeface="Rockwell" panose="02060603020205020403"/>
              </a:rPr>
              <a:t>加入项目并获得开发回报</a:t>
            </a:r>
            <a:endParaRPr lang="en-US" sz="20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ckwell" panose="02060603020205020403"/>
              <a:sym typeface="Rockwell" panose="02060603020205020403"/>
            </a:endParaRPr>
          </a:p>
        </p:txBody>
      </p:sp>
      <p:sp>
        <p:nvSpPr>
          <p:cNvPr id="6" name="八边形 9"/>
          <p:cNvSpPr/>
          <p:nvPr/>
        </p:nvSpPr>
        <p:spPr>
          <a:xfrm>
            <a:off x="1123034" y="1798245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八边形 10"/>
          <p:cNvSpPr/>
          <p:nvPr/>
        </p:nvSpPr>
        <p:spPr>
          <a:xfrm>
            <a:off x="1123037" y="2392983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PencilGrayscale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415" y="179824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八边形 10"/>
          <p:cNvSpPr/>
          <p:nvPr/>
        </p:nvSpPr>
        <p:spPr>
          <a:xfrm>
            <a:off x="1123034" y="2942564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八边形 10"/>
          <p:cNvSpPr/>
          <p:nvPr/>
        </p:nvSpPr>
        <p:spPr>
          <a:xfrm>
            <a:off x="1123034" y="3598079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八边形 10"/>
          <p:cNvSpPr/>
          <p:nvPr/>
        </p:nvSpPr>
        <p:spPr>
          <a:xfrm>
            <a:off x="1112791" y="4233526"/>
            <a:ext cx="236601" cy="236601"/>
          </a:xfrm>
          <a:prstGeom prst="octagon">
            <a:avLst>
              <a:gd name="adj" fmla="val 48547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7586</TotalTime>
  <Words>1587</Words>
  <Application>Microsoft Office PowerPoint</Application>
  <PresentationFormat>自定义</PresentationFormat>
  <Paragraphs>440</Paragraphs>
  <Slides>44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Calibri</vt:lpstr>
      <vt:lpstr>等线</vt:lpstr>
      <vt:lpstr>Microsoft YaHei</vt:lpstr>
      <vt:lpstr>Rockwell</vt:lpstr>
      <vt:lpstr>Wingdings</vt:lpstr>
      <vt:lpstr>Noto Sans Symbols</vt:lpstr>
      <vt:lpstr>Calibri Light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xuwen</cp:lastModifiedBy>
  <cp:revision>56</cp:revision>
  <dcterms:created xsi:type="dcterms:W3CDTF">2018-02-24T02:01:00Z</dcterms:created>
  <dcterms:modified xsi:type="dcterms:W3CDTF">2018-03-20T09:28:22Z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